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58" r:id="rId7"/>
    <p:sldId id="260" r:id="rId8"/>
    <p:sldId id="296" r:id="rId9"/>
    <p:sldId id="299" r:id="rId10"/>
    <p:sldId id="298" r:id="rId11"/>
    <p:sldId id="261" r:id="rId12"/>
    <p:sldId id="262" r:id="rId13"/>
    <p:sldId id="292" r:id="rId14"/>
    <p:sldId id="264" r:id="rId15"/>
    <p:sldId id="268" r:id="rId16"/>
    <p:sldId id="293" r:id="rId17"/>
    <p:sldId id="295" r:id="rId18"/>
    <p:sldId id="294" r:id="rId19"/>
    <p:sldId id="271" r:id="rId20"/>
    <p:sldId id="270" r:id="rId21"/>
    <p:sldId id="266" r:id="rId22"/>
    <p:sldId id="288" r:id="rId23"/>
    <p:sldId id="291" r:id="rId24"/>
    <p:sldId id="263" r:id="rId25"/>
    <p:sldId id="273" r:id="rId26"/>
    <p:sldId id="281" r:id="rId27"/>
    <p:sldId id="289" r:id="rId28"/>
    <p:sldId id="290" r:id="rId29"/>
    <p:sldId id="285" r:id="rId30"/>
    <p:sldId id="274" r:id="rId31"/>
    <p:sldId id="297" r:id="rId32"/>
    <p:sldId id="278" r:id="rId33"/>
    <p:sldId id="280" r:id="rId34"/>
    <p:sldId id="259" r:id="rId35"/>
    <p:sldId id="276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 userDrawn="1">
          <p15:clr>
            <a:srgbClr val="A4A3A4"/>
          </p15:clr>
        </p15:guide>
        <p15:guide id="8" pos="4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E4E5A4-ACB9-3358-D1F0-74D78740E571}" name="Nemanja Lugumerski" initials="NL" userId="S::nemanja.lugumerski@levi9.com::df47f965-9c6b-4b26-9cd0-2307dd4a90c3" providerId="AD"/>
  <p188:author id="{DEC5CBFB-1FD4-6E35-75FA-DE31B89170F4}" name="Vukan Markovic" initials="VM" userId="S::v.markovic@levi9.com::77cdcd38-6db1-4e11-967a-2d034d9378e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/>
  <p:cmAuthor id="2" name="CAV2" initials="C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4500"/>
    <a:srgbClr val="FFD203"/>
    <a:srgbClr val="E6E6E6"/>
    <a:srgbClr val="EAEAEA"/>
    <a:srgbClr val="00A13A"/>
    <a:srgbClr val="FF6608"/>
    <a:srgbClr val="706F6F"/>
    <a:srgbClr val="009892"/>
    <a:srgbClr val="FF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B3D14-C4E0-FE45-9FB4-4D37976B719D}" v="96" dt="2023-05-12T14:12:21.727"/>
    <p1510:client id="{9BAB76D5-AC09-AB9D-4737-7268D12F74E4}" v="881" dt="2023-05-11T16:58:46.528"/>
    <p1510:client id="{A4E50437-D955-5178-FBD7-F7F8C22F6A75}" v="35" dt="2023-05-12T11:05:19.956"/>
    <p1510:client id="{BCC44840-C5B3-8940-CB9D-3B3CAC144245}" v="9" dt="2023-05-12T17:54:41.442"/>
    <p1510:client id="{F5C16536-7DC7-FAB3-B754-347F409B8676}" v="8" dt="2023-05-12T20:57:33.58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9"/>
    <p:restoredTop sz="94676"/>
  </p:normalViewPr>
  <p:slideViewPr>
    <p:cSldViewPr snapToGrid="0">
      <p:cViewPr varScale="1">
        <p:scale>
          <a:sx n="118" d="100"/>
          <a:sy n="118" d="100"/>
        </p:scale>
        <p:origin x="168" y="568"/>
      </p:cViewPr>
      <p:guideLst>
        <p:guide orient="horz" pos="2160"/>
        <p:guide pos="42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/>
              <a:t>16/05/2023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16/05/2023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80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46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10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3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/>
              <a:t>Click to edit location and date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/>
              <a:t>Click to edit presenter name</a:t>
            </a:r>
          </a:p>
        </p:txBody>
      </p:sp>
      <p:sp>
        <p:nvSpPr>
          <p:cNvPr id="103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1" name="Group 110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15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9" name="Group 11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039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58451" y="1544638"/>
            <a:ext cx="10874738" cy="447516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5184774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3794017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5184775" cy="204587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348413" y="1544638"/>
            <a:ext cx="5185405" cy="204587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658813" y="3973926"/>
            <a:ext cx="5184775" cy="204587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348413" y="3973926"/>
            <a:ext cx="5185405" cy="2045874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524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280" userDrawn="1">
          <p15:clr>
            <a:srgbClr val="FBAE40"/>
          </p15:clr>
        </p15:guide>
        <p15:guide id="3" orient="horz" pos="24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Conten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39877"/>
            <a:ext cx="5184775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8"/>
          </p:nvPr>
        </p:nvSpPr>
        <p:spPr>
          <a:xfrm>
            <a:off x="658813" y="3940444"/>
            <a:ext cx="5184775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9"/>
          </p:nvPr>
        </p:nvSpPr>
        <p:spPr>
          <a:xfrm>
            <a:off x="6348414" y="1539877"/>
            <a:ext cx="5173662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30"/>
          </p:nvPr>
        </p:nvSpPr>
        <p:spPr>
          <a:xfrm>
            <a:off x="6348414" y="3940444"/>
            <a:ext cx="5173662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20"/>
          </p:nvPr>
        </p:nvSpPr>
        <p:spPr>
          <a:xfrm>
            <a:off x="658814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1"/>
          </p:nvPr>
        </p:nvSpPr>
        <p:spPr>
          <a:xfrm>
            <a:off x="658814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2"/>
          </p:nvPr>
        </p:nvSpPr>
        <p:spPr>
          <a:xfrm>
            <a:off x="8078788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3"/>
          </p:nvPr>
        </p:nvSpPr>
        <p:spPr>
          <a:xfrm>
            <a:off x="8078788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4"/>
          </p:nvPr>
        </p:nvSpPr>
        <p:spPr>
          <a:xfrm>
            <a:off x="4368801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25"/>
          </p:nvPr>
        </p:nvSpPr>
        <p:spPr>
          <a:xfrm>
            <a:off x="4368801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1953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2"/>
          </p:nvPr>
        </p:nvSpPr>
        <p:spPr>
          <a:xfrm>
            <a:off x="658814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8"/>
          </p:nvPr>
        </p:nvSpPr>
        <p:spPr>
          <a:xfrm>
            <a:off x="658814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9"/>
          </p:nvPr>
        </p:nvSpPr>
        <p:spPr>
          <a:xfrm>
            <a:off x="4368801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30"/>
          </p:nvPr>
        </p:nvSpPr>
        <p:spPr>
          <a:xfrm>
            <a:off x="4368801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31"/>
          </p:nvPr>
        </p:nvSpPr>
        <p:spPr>
          <a:xfrm>
            <a:off x="8078788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2"/>
          </p:nvPr>
        </p:nvSpPr>
        <p:spPr>
          <a:xfrm>
            <a:off x="8078788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chemeClr val="accent4"/>
                </a:solidFill>
              </a:rPr>
              <a:t>’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chemeClr val="accent4"/>
                </a:solidFill>
              </a:rPr>
              <a:t>’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7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9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2" name="Straight Connector 101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6" name="Group 105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9" name="Group 10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176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rgbClr val="D4D2D2"/>
                </a:solidFill>
              </a:rPr>
              <a:t>’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rgbClr val="D4D2D2"/>
                </a:solidFill>
              </a:rPr>
              <a:t>’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Name or Subtitle </a:t>
            </a: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102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3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0" name="Group 10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138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chemeClr val="accent4"/>
                </a:solidFill>
              </a:rPr>
              <a:t>’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chemeClr val="accent4"/>
                </a:solidFill>
              </a:rPr>
              <a:t>’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INSERT YOUR QUOTE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 </a:t>
            </a:r>
          </a:p>
        </p:txBody>
      </p:sp>
      <p:sp>
        <p:nvSpPr>
          <p:cNvPr id="53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1" name="Group 6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7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98" name="Rectangle 97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232688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/>
              <a:t>Click to edit location and date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/>
              <a:t>Click to edit presenter name</a:t>
            </a:r>
          </a:p>
        </p:txBody>
      </p:sp>
      <p:grpSp>
        <p:nvGrpSpPr>
          <p:cNvPr id="119" name="Group 11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0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92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94" name="Straight Connector 9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6" name="Group 95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53" name="Group 15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54" name="Straight Connector 15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523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rgbClr val="D4D2D2"/>
                </a:solidFill>
              </a:rPr>
              <a:t>’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>
                <a:solidFill>
                  <a:srgbClr val="D4D2D2"/>
                </a:solidFill>
              </a:rPr>
              <a:t>’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34477977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err="1">
              <a:solidFill>
                <a:schemeClr val="tx1"/>
              </a:solidFill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-2"/>
            <a:ext cx="5843587" cy="6858002"/>
          </a:xfrm>
          <a:custGeom>
            <a:avLst/>
            <a:gdLst>
              <a:gd name="connsiteX0" fmla="*/ 5034304 w 5843587"/>
              <a:gd name="connsiteY0" fmla="*/ 6352964 h 6858001"/>
              <a:gd name="connsiteX1" fmla="*/ 4994816 w 5843587"/>
              <a:gd name="connsiteY1" fmla="*/ 6392626 h 6858001"/>
              <a:gd name="connsiteX2" fmla="*/ 5034304 w 5843587"/>
              <a:gd name="connsiteY2" fmla="*/ 6432288 h 6858001"/>
              <a:gd name="connsiteX3" fmla="*/ 5073792 w 5843587"/>
              <a:gd name="connsiteY3" fmla="*/ 6392626 h 6858001"/>
              <a:gd name="connsiteX4" fmla="*/ 5034304 w 5843587"/>
              <a:gd name="connsiteY4" fmla="*/ 6352964 h 6858001"/>
              <a:gd name="connsiteX5" fmla="*/ 5031821 w 5843587"/>
              <a:gd name="connsiteY5" fmla="*/ 6250330 h 6858001"/>
              <a:gd name="connsiteX6" fmla="*/ 4927244 w 5843587"/>
              <a:gd name="connsiteY6" fmla="*/ 6293859 h 6858001"/>
              <a:gd name="connsiteX7" fmla="*/ 4883137 w 5843587"/>
              <a:gd name="connsiteY7" fmla="*/ 6397330 h 6858001"/>
              <a:gd name="connsiteX8" fmla="*/ 4983446 w 5843587"/>
              <a:gd name="connsiteY8" fmla="*/ 6534339 h 6858001"/>
              <a:gd name="connsiteX9" fmla="*/ 5014036 w 5843587"/>
              <a:gd name="connsiteY9" fmla="*/ 6485815 h 6858001"/>
              <a:gd name="connsiteX10" fmla="*/ 4940050 w 5843587"/>
              <a:gd name="connsiteY10" fmla="*/ 6396616 h 6858001"/>
              <a:gd name="connsiteX11" fmla="*/ 5033244 w 5843587"/>
              <a:gd name="connsiteY11" fmla="*/ 6304563 h 6858001"/>
              <a:gd name="connsiteX12" fmla="*/ 5128573 w 5843587"/>
              <a:gd name="connsiteY12" fmla="*/ 6394475 h 6858001"/>
              <a:gd name="connsiteX13" fmla="*/ 5104385 w 5843587"/>
              <a:gd name="connsiteY13" fmla="*/ 6463693 h 6858001"/>
              <a:gd name="connsiteX14" fmla="*/ 5103673 w 5843587"/>
              <a:gd name="connsiteY14" fmla="*/ 6463693 h 6858001"/>
              <a:gd name="connsiteX15" fmla="*/ 5103673 w 5843587"/>
              <a:gd name="connsiteY15" fmla="*/ 6464407 h 6858001"/>
              <a:gd name="connsiteX16" fmla="*/ 5003365 w 5843587"/>
              <a:gd name="connsiteY16" fmla="*/ 6613547 h 6858001"/>
              <a:gd name="connsiteX17" fmla="*/ 5055298 w 5843587"/>
              <a:gd name="connsiteY17" fmla="*/ 6613547 h 6858001"/>
              <a:gd name="connsiteX18" fmla="*/ 5078774 w 5843587"/>
              <a:gd name="connsiteY18" fmla="*/ 6600703 h 6858001"/>
              <a:gd name="connsiteX19" fmla="*/ 5133553 w 5843587"/>
              <a:gd name="connsiteY19" fmla="*/ 6511504 h 6858001"/>
              <a:gd name="connsiteX20" fmla="*/ 5144224 w 5843587"/>
              <a:gd name="connsiteY20" fmla="*/ 6495091 h 6858001"/>
              <a:gd name="connsiteX21" fmla="*/ 5184774 w 5843587"/>
              <a:gd name="connsiteY21" fmla="*/ 6393048 h 6858001"/>
              <a:gd name="connsiteX22" fmla="*/ 5137821 w 5843587"/>
              <a:gd name="connsiteY22" fmla="*/ 6289578 h 6858001"/>
              <a:gd name="connsiteX23" fmla="*/ 5031821 w 5843587"/>
              <a:gd name="connsiteY23" fmla="*/ 6250330 h 6858001"/>
              <a:gd name="connsiteX24" fmla="*/ 0 w 5843587"/>
              <a:gd name="connsiteY24" fmla="*/ 0 h 6858001"/>
              <a:gd name="connsiteX25" fmla="*/ 5843587 w 5843587"/>
              <a:gd name="connsiteY25" fmla="*/ 0 h 6858001"/>
              <a:gd name="connsiteX26" fmla="*/ 5843587 w 5843587"/>
              <a:gd name="connsiteY26" fmla="*/ 6858001 h 6858001"/>
              <a:gd name="connsiteX27" fmla="*/ 0 w 5843587"/>
              <a:gd name="connsiteY2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43587" h="6858001">
                <a:moveTo>
                  <a:pt x="5034304" y="6352964"/>
                </a:moveTo>
                <a:cubicBezTo>
                  <a:pt x="5012495" y="6352964"/>
                  <a:pt x="4994816" y="6370721"/>
                  <a:pt x="4994816" y="6392626"/>
                </a:cubicBezTo>
                <a:cubicBezTo>
                  <a:pt x="4994816" y="6414531"/>
                  <a:pt x="5012495" y="6432288"/>
                  <a:pt x="5034304" y="6432288"/>
                </a:cubicBezTo>
                <a:cubicBezTo>
                  <a:pt x="5056113" y="6432288"/>
                  <a:pt x="5073792" y="6414531"/>
                  <a:pt x="5073792" y="6392626"/>
                </a:cubicBezTo>
                <a:cubicBezTo>
                  <a:pt x="5073792" y="6370721"/>
                  <a:pt x="5056113" y="6352964"/>
                  <a:pt x="5034304" y="6352964"/>
                </a:cubicBezTo>
                <a:close/>
                <a:moveTo>
                  <a:pt x="5031821" y="6250330"/>
                </a:moveTo>
                <a:cubicBezTo>
                  <a:pt x="4992694" y="6250330"/>
                  <a:pt x="4954989" y="6266029"/>
                  <a:pt x="4927244" y="6293859"/>
                </a:cubicBezTo>
                <a:cubicBezTo>
                  <a:pt x="4898788" y="6321689"/>
                  <a:pt x="4883137" y="6358796"/>
                  <a:pt x="4883137" y="6397330"/>
                </a:cubicBezTo>
                <a:cubicBezTo>
                  <a:pt x="4883137" y="6461553"/>
                  <a:pt x="4922976" y="6515785"/>
                  <a:pt x="4983446" y="6534339"/>
                </a:cubicBezTo>
                <a:cubicBezTo>
                  <a:pt x="5014036" y="6485815"/>
                  <a:pt x="5014036" y="6485815"/>
                  <a:pt x="5014036" y="6485815"/>
                </a:cubicBezTo>
                <a:cubicBezTo>
                  <a:pt x="4971352" y="6477965"/>
                  <a:pt x="4940050" y="6441572"/>
                  <a:pt x="4940050" y="6396616"/>
                </a:cubicBezTo>
                <a:cubicBezTo>
                  <a:pt x="4940050" y="6345951"/>
                  <a:pt x="4981311" y="6304563"/>
                  <a:pt x="5033244" y="6304563"/>
                </a:cubicBezTo>
                <a:cubicBezTo>
                  <a:pt x="5080197" y="6304563"/>
                  <a:pt x="5128573" y="6338102"/>
                  <a:pt x="5128573" y="6394475"/>
                </a:cubicBezTo>
                <a:cubicBezTo>
                  <a:pt x="5128573" y="6420878"/>
                  <a:pt x="5115767" y="6443713"/>
                  <a:pt x="5104385" y="6463693"/>
                </a:cubicBezTo>
                <a:cubicBezTo>
                  <a:pt x="5103673" y="6463693"/>
                  <a:pt x="5103673" y="6463693"/>
                  <a:pt x="5103673" y="6463693"/>
                </a:cubicBezTo>
                <a:cubicBezTo>
                  <a:pt x="5103673" y="6464407"/>
                  <a:pt x="5103673" y="6464407"/>
                  <a:pt x="5103673" y="6464407"/>
                </a:cubicBezTo>
                <a:cubicBezTo>
                  <a:pt x="5003365" y="6613547"/>
                  <a:pt x="5003365" y="6613547"/>
                  <a:pt x="5003365" y="6613547"/>
                </a:cubicBezTo>
                <a:cubicBezTo>
                  <a:pt x="5055298" y="6613547"/>
                  <a:pt x="5055298" y="6613547"/>
                  <a:pt x="5055298" y="6613547"/>
                </a:cubicBezTo>
                <a:cubicBezTo>
                  <a:pt x="5064546" y="6613547"/>
                  <a:pt x="5073794" y="6608552"/>
                  <a:pt x="5078774" y="6600703"/>
                </a:cubicBezTo>
                <a:cubicBezTo>
                  <a:pt x="5133553" y="6511504"/>
                  <a:pt x="5133553" y="6511504"/>
                  <a:pt x="5133553" y="6511504"/>
                </a:cubicBezTo>
                <a:cubicBezTo>
                  <a:pt x="5137110" y="6505795"/>
                  <a:pt x="5140667" y="6500087"/>
                  <a:pt x="5144224" y="6495091"/>
                </a:cubicBezTo>
                <a:cubicBezTo>
                  <a:pt x="5164143" y="6462266"/>
                  <a:pt x="5184774" y="6428014"/>
                  <a:pt x="5184774" y="6393048"/>
                </a:cubicBezTo>
                <a:cubicBezTo>
                  <a:pt x="5184774" y="6340956"/>
                  <a:pt x="5159163" y="6308131"/>
                  <a:pt x="5137821" y="6289578"/>
                </a:cubicBezTo>
                <a:cubicBezTo>
                  <a:pt x="5110076" y="6264602"/>
                  <a:pt x="5070949" y="6250330"/>
                  <a:pt x="5031821" y="6250330"/>
                </a:cubicBezTo>
                <a:close/>
                <a:moveTo>
                  <a:pt x="0" y="0"/>
                </a:moveTo>
                <a:lnTo>
                  <a:pt x="5843587" y="0"/>
                </a:lnTo>
                <a:lnTo>
                  <a:pt x="584358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5169898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3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77227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333375"/>
            <a:ext cx="5508625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141115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-2"/>
            <a:ext cx="5843588" cy="6858002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026094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348413" y="6370641"/>
            <a:ext cx="4753927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078829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334962" y="333375"/>
            <a:ext cx="5508626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325192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err="1">
              <a:solidFill>
                <a:schemeClr val="tx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0"/>
            <a:ext cx="2971800" cy="6858000"/>
          </a:xfrm>
          <a:custGeom>
            <a:avLst/>
            <a:gdLst>
              <a:gd name="connsiteX0" fmla="*/ 2162517 w 2971800"/>
              <a:gd name="connsiteY0" fmla="*/ 6352962 h 6857999"/>
              <a:gd name="connsiteX1" fmla="*/ 2123029 w 2971800"/>
              <a:gd name="connsiteY1" fmla="*/ 6392624 h 6857999"/>
              <a:gd name="connsiteX2" fmla="*/ 2162517 w 2971800"/>
              <a:gd name="connsiteY2" fmla="*/ 6432286 h 6857999"/>
              <a:gd name="connsiteX3" fmla="*/ 2202005 w 2971800"/>
              <a:gd name="connsiteY3" fmla="*/ 6392624 h 6857999"/>
              <a:gd name="connsiteX4" fmla="*/ 2162517 w 2971800"/>
              <a:gd name="connsiteY4" fmla="*/ 6352962 h 6857999"/>
              <a:gd name="connsiteX5" fmla="*/ 2160034 w 2971800"/>
              <a:gd name="connsiteY5" fmla="*/ 6250328 h 6857999"/>
              <a:gd name="connsiteX6" fmla="*/ 2055457 w 2971800"/>
              <a:gd name="connsiteY6" fmla="*/ 6293857 h 6857999"/>
              <a:gd name="connsiteX7" fmla="*/ 2011350 w 2971800"/>
              <a:gd name="connsiteY7" fmla="*/ 6397328 h 6857999"/>
              <a:gd name="connsiteX8" fmla="*/ 2111659 w 2971800"/>
              <a:gd name="connsiteY8" fmla="*/ 6534337 h 6857999"/>
              <a:gd name="connsiteX9" fmla="*/ 2142249 w 2971800"/>
              <a:gd name="connsiteY9" fmla="*/ 6485813 h 6857999"/>
              <a:gd name="connsiteX10" fmla="*/ 2068263 w 2971800"/>
              <a:gd name="connsiteY10" fmla="*/ 6396614 h 6857999"/>
              <a:gd name="connsiteX11" fmla="*/ 2161457 w 2971800"/>
              <a:gd name="connsiteY11" fmla="*/ 6304561 h 6857999"/>
              <a:gd name="connsiteX12" fmla="*/ 2256786 w 2971800"/>
              <a:gd name="connsiteY12" fmla="*/ 6394473 h 6857999"/>
              <a:gd name="connsiteX13" fmla="*/ 2232598 w 2971800"/>
              <a:gd name="connsiteY13" fmla="*/ 6463691 h 6857999"/>
              <a:gd name="connsiteX14" fmla="*/ 2231886 w 2971800"/>
              <a:gd name="connsiteY14" fmla="*/ 6463691 h 6857999"/>
              <a:gd name="connsiteX15" fmla="*/ 2231886 w 2971800"/>
              <a:gd name="connsiteY15" fmla="*/ 6464405 h 6857999"/>
              <a:gd name="connsiteX16" fmla="*/ 2131578 w 2971800"/>
              <a:gd name="connsiteY16" fmla="*/ 6613545 h 6857999"/>
              <a:gd name="connsiteX17" fmla="*/ 2183511 w 2971800"/>
              <a:gd name="connsiteY17" fmla="*/ 6613545 h 6857999"/>
              <a:gd name="connsiteX18" fmla="*/ 2206987 w 2971800"/>
              <a:gd name="connsiteY18" fmla="*/ 6600701 h 6857999"/>
              <a:gd name="connsiteX19" fmla="*/ 2261766 w 2971800"/>
              <a:gd name="connsiteY19" fmla="*/ 6511502 h 6857999"/>
              <a:gd name="connsiteX20" fmla="*/ 2272437 w 2971800"/>
              <a:gd name="connsiteY20" fmla="*/ 6495089 h 6857999"/>
              <a:gd name="connsiteX21" fmla="*/ 2312987 w 2971800"/>
              <a:gd name="connsiteY21" fmla="*/ 6393046 h 6857999"/>
              <a:gd name="connsiteX22" fmla="*/ 2266034 w 2971800"/>
              <a:gd name="connsiteY22" fmla="*/ 6289576 h 6857999"/>
              <a:gd name="connsiteX23" fmla="*/ 2160034 w 2971800"/>
              <a:gd name="connsiteY23" fmla="*/ 6250328 h 6857999"/>
              <a:gd name="connsiteX24" fmla="*/ 0 w 2971800"/>
              <a:gd name="connsiteY24" fmla="*/ 0 h 6857999"/>
              <a:gd name="connsiteX25" fmla="*/ 2971800 w 2971800"/>
              <a:gd name="connsiteY25" fmla="*/ 0 h 6857999"/>
              <a:gd name="connsiteX26" fmla="*/ 2971800 w 2971800"/>
              <a:gd name="connsiteY26" fmla="*/ 6857999 h 6857999"/>
              <a:gd name="connsiteX27" fmla="*/ 0 w 2971800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71800" h="6857999">
                <a:moveTo>
                  <a:pt x="2162517" y="6352962"/>
                </a:moveTo>
                <a:cubicBezTo>
                  <a:pt x="2140708" y="6352962"/>
                  <a:pt x="2123029" y="6370719"/>
                  <a:pt x="2123029" y="6392624"/>
                </a:cubicBezTo>
                <a:cubicBezTo>
                  <a:pt x="2123029" y="6414529"/>
                  <a:pt x="2140708" y="6432286"/>
                  <a:pt x="2162517" y="6432286"/>
                </a:cubicBezTo>
                <a:cubicBezTo>
                  <a:pt x="2184326" y="6432286"/>
                  <a:pt x="2202005" y="6414529"/>
                  <a:pt x="2202005" y="6392624"/>
                </a:cubicBezTo>
                <a:cubicBezTo>
                  <a:pt x="2202005" y="6370719"/>
                  <a:pt x="2184326" y="6352962"/>
                  <a:pt x="2162517" y="6352962"/>
                </a:cubicBezTo>
                <a:close/>
                <a:moveTo>
                  <a:pt x="2160034" y="6250328"/>
                </a:moveTo>
                <a:cubicBezTo>
                  <a:pt x="2120907" y="6250328"/>
                  <a:pt x="2083202" y="6266027"/>
                  <a:pt x="2055457" y="6293857"/>
                </a:cubicBezTo>
                <a:cubicBezTo>
                  <a:pt x="2027001" y="6321687"/>
                  <a:pt x="2011350" y="6358794"/>
                  <a:pt x="2011350" y="6397328"/>
                </a:cubicBezTo>
                <a:cubicBezTo>
                  <a:pt x="2011350" y="6461551"/>
                  <a:pt x="2051189" y="6515783"/>
                  <a:pt x="2111659" y="6534337"/>
                </a:cubicBezTo>
                <a:cubicBezTo>
                  <a:pt x="2142249" y="6485813"/>
                  <a:pt x="2142249" y="6485813"/>
                  <a:pt x="2142249" y="6485813"/>
                </a:cubicBezTo>
                <a:cubicBezTo>
                  <a:pt x="2099565" y="6477963"/>
                  <a:pt x="2068263" y="6441570"/>
                  <a:pt x="2068263" y="6396614"/>
                </a:cubicBezTo>
                <a:cubicBezTo>
                  <a:pt x="2068263" y="6345949"/>
                  <a:pt x="2109524" y="6304561"/>
                  <a:pt x="2161457" y="6304561"/>
                </a:cubicBezTo>
                <a:cubicBezTo>
                  <a:pt x="2208410" y="6304561"/>
                  <a:pt x="2256786" y="6338100"/>
                  <a:pt x="2256786" y="6394473"/>
                </a:cubicBezTo>
                <a:cubicBezTo>
                  <a:pt x="2256786" y="6420876"/>
                  <a:pt x="2243980" y="6443711"/>
                  <a:pt x="2232598" y="6463691"/>
                </a:cubicBezTo>
                <a:cubicBezTo>
                  <a:pt x="2231886" y="6463691"/>
                  <a:pt x="2231886" y="6463691"/>
                  <a:pt x="2231886" y="6463691"/>
                </a:cubicBezTo>
                <a:cubicBezTo>
                  <a:pt x="2231886" y="6464405"/>
                  <a:pt x="2231886" y="6464405"/>
                  <a:pt x="2231886" y="6464405"/>
                </a:cubicBezTo>
                <a:cubicBezTo>
                  <a:pt x="2131578" y="6613545"/>
                  <a:pt x="2131578" y="6613545"/>
                  <a:pt x="2131578" y="6613545"/>
                </a:cubicBezTo>
                <a:cubicBezTo>
                  <a:pt x="2183511" y="6613545"/>
                  <a:pt x="2183511" y="6613545"/>
                  <a:pt x="2183511" y="6613545"/>
                </a:cubicBezTo>
                <a:cubicBezTo>
                  <a:pt x="2192759" y="6613545"/>
                  <a:pt x="2202007" y="6608550"/>
                  <a:pt x="2206987" y="6600701"/>
                </a:cubicBezTo>
                <a:cubicBezTo>
                  <a:pt x="2261766" y="6511502"/>
                  <a:pt x="2261766" y="6511502"/>
                  <a:pt x="2261766" y="6511502"/>
                </a:cubicBezTo>
                <a:cubicBezTo>
                  <a:pt x="2265323" y="6505793"/>
                  <a:pt x="2268880" y="6500085"/>
                  <a:pt x="2272437" y="6495089"/>
                </a:cubicBezTo>
                <a:cubicBezTo>
                  <a:pt x="2292356" y="6462264"/>
                  <a:pt x="2312987" y="6428012"/>
                  <a:pt x="2312987" y="6393046"/>
                </a:cubicBezTo>
                <a:cubicBezTo>
                  <a:pt x="2312987" y="6340954"/>
                  <a:pt x="2287376" y="6308129"/>
                  <a:pt x="2266034" y="6289576"/>
                </a:cubicBezTo>
                <a:cubicBezTo>
                  <a:pt x="2238289" y="6264600"/>
                  <a:pt x="2199162" y="6250328"/>
                  <a:pt x="2160034" y="6250328"/>
                </a:cubicBezTo>
                <a:close/>
                <a:moveTo>
                  <a:pt x="0" y="0"/>
                </a:moveTo>
                <a:lnTo>
                  <a:pt x="2971800" y="0"/>
                </a:lnTo>
                <a:lnTo>
                  <a:pt x="29718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4754864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333375"/>
            <a:ext cx="2636838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0" y="1"/>
            <a:ext cx="2971799" cy="68580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3251202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3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3573522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580219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334962" y="333375"/>
            <a:ext cx="2636837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12192000" cy="60198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2" name="Group 91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096244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bg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/>
              <a:t>Click to edit presenter name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160" name="Group 15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6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162" name="Rectangle 16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71" name="Picture 170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2" name="Rectangle 171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147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48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49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51" name="Straight Connector 15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3" name="Group 152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54" name="Straight Connector 15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6" name="Group 155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57" name="Straight Connector 15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8" name="Straight Connector 15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9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1778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57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5" name="Rectangle 64"/>
          <p:cNvSpPr/>
          <p:nvPr userDrawn="1"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+mj-lt"/>
              </a:rPr>
              <a:t>INSERT IMAGE VIA</a:t>
            </a:r>
          </a:p>
          <a:p>
            <a:pPr algn="l"/>
            <a:r>
              <a:rPr lang="en-US" sz="1100" b="0">
                <a:solidFill>
                  <a:schemeClr val="tx1"/>
                </a:solidFill>
              </a:rPr>
              <a:t>Go to TAB </a:t>
            </a:r>
            <a:r>
              <a:rPr lang="en-US" sz="1100" b="1">
                <a:solidFill>
                  <a:schemeClr val="tx1"/>
                </a:solidFill>
              </a:rPr>
              <a:t>“Design” </a:t>
            </a:r>
            <a:r>
              <a:rPr lang="en-US" sz="1100" b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>
                <a:solidFill>
                  <a:schemeClr val="tx1"/>
                </a:solidFill>
              </a:rPr>
              <a:t>Click </a:t>
            </a:r>
            <a:r>
              <a:rPr lang="en-US" sz="1100" b="1">
                <a:solidFill>
                  <a:schemeClr val="tx1"/>
                </a:solidFill>
              </a:rPr>
              <a:t>Format Background </a:t>
            </a:r>
            <a:r>
              <a:rPr lang="en-US" sz="1100" b="0">
                <a:solidFill>
                  <a:schemeClr val="tx1"/>
                </a:solidFill>
              </a:rPr>
              <a:t>&gt; </a:t>
            </a:r>
            <a:br>
              <a:rPr lang="en-US" sz="1100" b="0">
                <a:solidFill>
                  <a:schemeClr val="tx1"/>
                </a:solidFill>
              </a:rPr>
            </a:br>
            <a:r>
              <a:rPr lang="en-US" sz="1100" b="0">
                <a:solidFill>
                  <a:schemeClr val="tx1"/>
                </a:solidFill>
              </a:rPr>
              <a:t>Now click </a:t>
            </a:r>
            <a:r>
              <a:rPr lang="en-US" sz="1100" b="1">
                <a:solidFill>
                  <a:schemeClr val="tx1"/>
                </a:solidFill>
              </a:rPr>
              <a:t>Picture</a:t>
            </a:r>
            <a:r>
              <a:rPr lang="en-US" sz="1100" b="1" baseline="0">
                <a:solidFill>
                  <a:schemeClr val="tx1"/>
                </a:solidFill>
              </a:rPr>
              <a:t> or texture fill </a:t>
            </a:r>
            <a:r>
              <a:rPr lang="en-US" sz="1100" b="0" baseline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 i="0" baseline="0">
                <a:solidFill>
                  <a:schemeClr val="tx1"/>
                </a:solidFill>
              </a:rPr>
              <a:t>Click </a:t>
            </a:r>
            <a:r>
              <a:rPr lang="en-US" sz="1100" b="1" i="0" baseline="0">
                <a:solidFill>
                  <a:schemeClr val="tx1"/>
                </a:solidFill>
              </a:rPr>
              <a:t>“File” </a:t>
            </a:r>
            <a:r>
              <a:rPr lang="en-US" sz="1100" b="0" i="0" baseline="0">
                <a:solidFill>
                  <a:schemeClr val="tx1"/>
                </a:solidFill>
              </a:rPr>
              <a:t>to browse to </a:t>
            </a:r>
            <a:r>
              <a:rPr lang="en-US" sz="1100" b="0" baseline="0">
                <a:solidFill>
                  <a:schemeClr val="tx1"/>
                </a:solidFill>
              </a:rPr>
              <a:t>your image</a:t>
            </a:r>
          </a:p>
          <a:p>
            <a:pPr algn="l"/>
            <a:r>
              <a:rPr lang="en-US" sz="1100" b="0" baseline="0">
                <a:solidFill>
                  <a:schemeClr val="tx1"/>
                </a:solidFill>
              </a:rPr>
              <a:t>Make sure </a:t>
            </a:r>
            <a:r>
              <a:rPr lang="en-US" sz="1100" b="1" i="0" baseline="0">
                <a:solidFill>
                  <a:schemeClr val="tx1"/>
                </a:solidFill>
              </a:rPr>
              <a:t>“Tile picture as texture”  </a:t>
            </a:r>
            <a:r>
              <a:rPr lang="en-US" sz="1100" b="0" baseline="0">
                <a:solidFill>
                  <a:schemeClr val="tx1"/>
                </a:solidFill>
              </a:rPr>
              <a:t>is ticked</a:t>
            </a:r>
            <a:endParaRPr lang="en-US" sz="1100" b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 userDrawn="1"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10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4" name="Group 113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5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6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8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0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2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4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0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6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7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6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8" name="Straight Connector 67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0" name="Straight Connector 6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5278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Whi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  <a:solidFill>
            <a:schemeClr val="bg1"/>
          </a:solidFill>
        </p:grpSpPr>
        <p:sp>
          <p:nvSpPr>
            <p:cNvPr id="47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51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7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6" name="Rectangle 12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59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25069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4" y="1544638"/>
            <a:ext cx="10863260" cy="4475162"/>
          </a:xfrm>
        </p:spPr>
        <p:txBody>
          <a:bodyPr/>
          <a:lstStyle>
            <a:lvl1pPr>
              <a:lnSpc>
                <a:spcPct val="80000"/>
              </a:lnSpc>
              <a:defRPr sz="13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Edit Disclaimer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534250"/>
            <a:ext cx="12192000" cy="448554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1534250"/>
            <a:ext cx="12192000" cy="448555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Click on icon left </a:t>
            </a:r>
            <a:br>
              <a:rPr lang="nl-NL"/>
            </a:br>
            <a:r>
              <a:rPr lang="nl-NL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861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ide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 userDrawn="1"/>
        </p:nvSpPr>
        <p:spPr>
          <a:xfrm>
            <a:off x="0" y="-17600"/>
            <a:ext cx="12192000" cy="603739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-8800"/>
            <a:ext cx="12192000" cy="602860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Click on icon left </a:t>
            </a:r>
            <a:br>
              <a:rPr lang="nl-NL"/>
            </a:br>
            <a:r>
              <a:rPr lang="nl-NL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285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Click on icon left </a:t>
            </a:r>
            <a:br>
              <a:rPr lang="nl-NL"/>
            </a:br>
            <a:r>
              <a:rPr lang="nl-NL"/>
              <a:t>to insert media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4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 userDrawn="1"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Click on icon left </a:t>
            </a:r>
            <a:br>
              <a:rPr lang="nl-NL"/>
            </a:br>
            <a:r>
              <a:rPr lang="nl-NL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2163460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blu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09" name="Group 10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1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>
                <a:solidFill>
                  <a:schemeClr val="accent4"/>
                </a:solidFill>
              </a:rPr>
              <a:t>?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3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6" name="Straight Connector 95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3" name="Group 102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4" name="Straight Connector 103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000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6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/>
              <a:t>Click to edit presenter name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60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61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62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63" name="Group 162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64" name="Straight Connector 16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5" name="Straight Connector 16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6" name="Group 165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67" name="Straight Connector 16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8" name="Straight Connector 167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9" name="Group 168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70" name="Straight Connector 169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1" name="Straight Connector 17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72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0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103" name="Rectangle 10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8" name="Group 107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6" name="Rectangle 17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60905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gre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Name or Subtitle </a:t>
            </a: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10" name="Group 10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5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>
                <a:solidFill>
                  <a:srgbClr val="D4D2D2"/>
                </a:solidFill>
              </a:rPr>
              <a:t>?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1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674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blu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sp>
        <p:nvSpPr>
          <p:cNvPr id="97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>
                <a:solidFill>
                  <a:schemeClr val="accent4"/>
                </a:solidFill>
              </a:rPr>
              <a:t>?</a:t>
            </a:r>
            <a:endParaRPr lang="en-GB" sz="19900">
              <a:solidFill>
                <a:schemeClr val="accent4"/>
              </a:solidFill>
            </a:endParaRPr>
          </a:p>
        </p:txBody>
      </p:sp>
      <p:sp>
        <p:nvSpPr>
          <p:cNvPr id="9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9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0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101" name="Group 100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3" name="Straight Connector 102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4" name="Group 103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08" name="Group 107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2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123" name="Rectangle 1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8" name="Group 127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33" name="Rectangle 132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29" name="Straight Arrow Connector 12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4239532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gre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Name or Subtitle </a:t>
            </a:r>
          </a:p>
        </p:txBody>
      </p: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>
                <a:solidFill>
                  <a:srgbClr val="D4D2D2"/>
                </a:solidFill>
              </a:rPr>
              <a:t>?</a:t>
            </a:r>
            <a:endParaRPr lang="en-GB" sz="19900">
              <a:solidFill>
                <a:srgbClr val="D4D2D2"/>
              </a:solidFill>
            </a:endParaRPr>
          </a:p>
        </p:txBody>
      </p:sp>
      <p:sp>
        <p:nvSpPr>
          <p:cNvPr id="10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18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119" name="Rectangle 118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28" name="Picture 127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29" name="Rectangle 128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1049711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5" name="Group 94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6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97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9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6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6" name="Rectangle 115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8" name="Rectangle 117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5" name="Rectangle 124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END title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sp>
        <p:nvSpPr>
          <p:cNvPr id="82" name="Rectangle 104"/>
          <p:cNvSpPr>
            <a:spLocks noChangeArrowheads="1"/>
          </p:cNvSpPr>
          <p:nvPr userDrawn="1"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83" name="Rectangle 104"/>
          <p:cNvSpPr>
            <a:spLocks noChangeArrowheads="1"/>
          </p:cNvSpPr>
          <p:nvPr userDrawn="1"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87" name="Straight Connector 8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8" name="Straight Connector 87"/>
            <p:cNvCxnSpPr/>
            <p:nvPr userDrawn="1"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89" name="Group 88"/>
          <p:cNvGrpSpPr/>
          <p:nvPr userDrawn="1"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90" name="Straight Connector 8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1" name="Straight Connector 9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Address</a:t>
            </a:r>
          </a:p>
        </p:txBody>
      </p:sp>
      <p:sp>
        <p:nvSpPr>
          <p:cNvPr id="137" name="Rectangle 104"/>
          <p:cNvSpPr>
            <a:spLocks noChangeArrowheads="1"/>
          </p:cNvSpPr>
          <p:nvPr userDrawn="1"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38" name="Group 137"/>
          <p:cNvGrpSpPr/>
          <p:nvPr userDrawn="1"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39" name="Straight Connector 138"/>
            <p:cNvCxnSpPr/>
            <p:nvPr userDrawn="1"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0" name="Straight Connector 139"/>
            <p:cNvCxnSpPr/>
            <p:nvPr userDrawn="1"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47" name="Straight Connector 146"/>
          <p:cNvCxnSpPr/>
          <p:nvPr userDrawn="1"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48" name="Rectangle 104"/>
          <p:cNvSpPr>
            <a:spLocks noChangeArrowheads="1"/>
          </p:cNvSpPr>
          <p:nvPr userDrawn="1"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Location</a:t>
            </a:r>
          </a:p>
        </p:txBody>
      </p:sp>
      <p:sp>
        <p:nvSpPr>
          <p:cNvPr id="168" name="Freeform 137"/>
          <p:cNvSpPr>
            <a:spLocks noEditPoints="1"/>
          </p:cNvSpPr>
          <p:nvPr userDrawn="1"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69" name="Freeform 160"/>
          <p:cNvSpPr>
            <a:spLocks/>
          </p:cNvSpPr>
          <p:nvPr userDrawn="1"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0" name="Freeform 153"/>
          <p:cNvSpPr>
            <a:spLocks noEditPoints="1"/>
          </p:cNvSpPr>
          <p:nvPr userDrawn="1"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71" name="Group 170"/>
          <p:cNvGrpSpPr/>
          <p:nvPr userDrawn="1"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bg2"/>
          </a:solidFill>
        </p:grpSpPr>
        <p:sp>
          <p:nvSpPr>
            <p:cNvPr id="17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96306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END title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9" name="Rectangle 12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9" name="Freeform 137"/>
          <p:cNvSpPr>
            <a:spLocks noEditPoints="1"/>
          </p:cNvSpPr>
          <p:nvPr userDrawn="1"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0" name="Freeform 160"/>
          <p:cNvSpPr>
            <a:spLocks/>
          </p:cNvSpPr>
          <p:nvPr userDrawn="1"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8" name="Freeform 153"/>
          <p:cNvSpPr>
            <a:spLocks noEditPoints="1"/>
          </p:cNvSpPr>
          <p:nvPr userDrawn="1"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41" name="Group 140"/>
          <p:cNvGrpSpPr/>
          <p:nvPr userDrawn="1"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tx2"/>
          </a:solidFill>
        </p:grpSpPr>
        <p:sp>
          <p:nvSpPr>
            <p:cNvPr id="14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4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1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sp>
        <p:nvSpPr>
          <p:cNvPr id="145" name="Rectangle 104"/>
          <p:cNvSpPr>
            <a:spLocks noChangeArrowheads="1"/>
          </p:cNvSpPr>
          <p:nvPr userDrawn="1"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46" name="Rectangle 104"/>
          <p:cNvSpPr>
            <a:spLocks noChangeArrowheads="1"/>
          </p:cNvSpPr>
          <p:nvPr userDrawn="1"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147" name="Group 146"/>
          <p:cNvGrpSpPr/>
          <p:nvPr userDrawn="1"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148" name="Straight Connector 147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9" name="Straight Connector 148"/>
            <p:cNvCxnSpPr/>
            <p:nvPr userDrawn="1"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0" name="Group 149"/>
          <p:cNvGrpSpPr/>
          <p:nvPr userDrawn="1"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151" name="Straight Connector 150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3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Address</a:t>
            </a:r>
          </a:p>
        </p:txBody>
      </p:sp>
      <p:sp>
        <p:nvSpPr>
          <p:cNvPr id="154" name="Rectangle 104"/>
          <p:cNvSpPr>
            <a:spLocks noChangeArrowheads="1"/>
          </p:cNvSpPr>
          <p:nvPr userDrawn="1"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56" name="Straight Connector 155"/>
            <p:cNvCxnSpPr/>
            <p:nvPr userDrawn="1"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7" name="Straight Connector 156"/>
            <p:cNvCxnSpPr/>
            <p:nvPr userDrawn="1"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58" name="Straight Connector 157"/>
          <p:cNvCxnSpPr/>
          <p:nvPr userDrawn="1"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59" name="Rectangle 104"/>
          <p:cNvSpPr>
            <a:spLocks noChangeArrowheads="1"/>
          </p:cNvSpPr>
          <p:nvPr userDrawn="1"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60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39078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5" name="Rectangle 104"/>
          <p:cNvSpPr>
            <a:spLocks noChangeArrowheads="1"/>
          </p:cNvSpPr>
          <p:nvPr userDrawn="1"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BLUE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0" name="Group 79"/>
          <p:cNvGrpSpPr/>
          <p:nvPr userDrawn="1"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1" name="Straight Connector 80"/>
            <p:cNvCxnSpPr/>
            <p:nvPr userDrawn="1"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2" name="Straight Connector 81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96" name="Straight Connector 95"/>
            <p:cNvCxnSpPr/>
            <p:nvPr userDrawn="1"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8" name="Group 9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10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8" name="Rectangle 12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94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6" name="Rectangle 104"/>
          <p:cNvSpPr>
            <a:spLocks noChangeArrowheads="1"/>
          </p:cNvSpPr>
          <p:nvPr userDrawn="1"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78" name="Straight Connector 77"/>
            <p:cNvCxnSpPr/>
            <p:nvPr userDrawn="1"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9" name="Straight Connector 78"/>
            <p:cNvCxnSpPr/>
            <p:nvPr userDrawn="1"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86" name="Rectangle 104"/>
          <p:cNvSpPr>
            <a:spLocks noChangeArrowheads="1"/>
          </p:cNvSpPr>
          <p:nvPr userDrawn="1"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GREY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8" name="Straight Connector 87"/>
            <p:cNvCxnSpPr/>
            <p:nvPr userDrawn="1"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9" name="Straight Connector 88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0" name="Group 8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9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9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1" name="Rectangle 11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3" name="Rectangle 11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5" name="Rectangle 11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38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 userDrawn="1"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2124144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/>
              <a:t>Click on icon left </a:t>
            </a:r>
            <a:br>
              <a:rPr lang="en-GB"/>
            </a:br>
            <a:r>
              <a:rPr lang="en-GB"/>
              <a:t>to insert picture </a:t>
            </a:r>
            <a:endParaRPr lang="nl-NL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 userDrawn="1"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538866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96620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777056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019799"/>
            <a:ext cx="12187070" cy="84296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err="1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515833"/>
            <a:ext cx="10863261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8813" y="1544638"/>
            <a:ext cx="10863261" cy="44751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7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>
                <a:solidFill>
                  <a:schemeClr val="tx1"/>
                </a:solidFill>
              </a:endParaRPr>
            </a:p>
          </p:txBody>
        </p:sp>
        <p:sp>
          <p:nvSpPr>
            <p:cNvPr id="57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8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59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8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8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0" name="Rectangle 10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2" name="Rectangle 11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4" name="Rectangle 11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5" name="Footer Placeholder 34"/>
          <p:cNvSpPr>
            <a:spLocks noGrp="1"/>
          </p:cNvSpPr>
          <p:nvPr userDrawn="1"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</a:t>
            </a:r>
            <a:r>
              <a:rPr lang="en-GB" noProof="0"/>
              <a:t>presentation</a:t>
            </a:r>
            <a:r>
              <a:rPr lang="en-US"/>
              <a:t> (Footer Text)</a:t>
            </a:r>
            <a:endParaRPr lang="nl-NL"/>
          </a:p>
        </p:txBody>
      </p:sp>
      <p:sp>
        <p:nvSpPr>
          <p:cNvPr id="55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6" name="Rectangle 65"/>
          <p:cNvSpPr/>
          <p:nvPr userDrawn="1"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GB" sz="1200" b="1" noProof="0">
                <a:solidFill>
                  <a:schemeClr val="tx1"/>
                </a:solidFill>
                <a:latin typeface="+mj-lt"/>
              </a:rPr>
              <a:t>TEXT LEVELS AND BULLETS</a:t>
            </a:r>
          </a:p>
          <a:p>
            <a:pPr algn="l"/>
            <a:r>
              <a:rPr lang="en-GB" sz="1000" b="0" noProof="0">
                <a:solidFill>
                  <a:schemeClr val="tx1"/>
                </a:solidFill>
              </a:rPr>
              <a:t>Only use the </a:t>
            </a:r>
            <a:r>
              <a:rPr lang="en-GB" sz="1000" b="0" u="sng" noProof="0">
                <a:solidFill>
                  <a:schemeClr val="tx1"/>
                </a:solidFill>
              </a:rPr>
              <a:t>List Level buttons</a:t>
            </a:r>
            <a:r>
              <a:rPr lang="en-GB" sz="1000" b="0" noProof="0">
                <a:solidFill>
                  <a:schemeClr val="tx1"/>
                </a:solidFill>
              </a:rPr>
              <a:t> to apply the</a:t>
            </a:r>
            <a:r>
              <a:rPr lang="en-GB" sz="1000" b="0" baseline="0" noProof="0">
                <a:solidFill>
                  <a:schemeClr val="tx1"/>
                </a:solidFill>
              </a:rPr>
              <a:t> </a:t>
            </a:r>
            <a:r>
              <a:rPr lang="en-GB" sz="1000" b="0" i="0" u="none" baseline="0" noProof="0">
                <a:solidFill>
                  <a:schemeClr val="tx1"/>
                </a:solidFill>
              </a:rPr>
              <a:t>correct text levels and Levi Nine coloured bullets. </a:t>
            </a:r>
          </a:p>
          <a:p>
            <a:pPr algn="l"/>
            <a:r>
              <a:rPr lang="en-GB" sz="1000" b="0" i="0" u="none" baseline="0" noProof="0">
                <a:solidFill>
                  <a:schemeClr val="tx1"/>
                </a:solidFill>
              </a:rPr>
              <a:t>Select your text and click on </a:t>
            </a:r>
            <a:r>
              <a:rPr lang="en-GB" sz="1000" b="1" i="0" u="none" baseline="0" noProof="0">
                <a:solidFill>
                  <a:schemeClr val="tx1"/>
                </a:solidFill>
              </a:rPr>
              <a:t>“Increase- or Decrease List Level”</a:t>
            </a: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>
              <a:solidFill>
                <a:schemeClr val="tx1"/>
              </a:solidFill>
            </a:endParaRPr>
          </a:p>
          <a:p>
            <a:pPr algn="l"/>
            <a:endParaRPr lang="en-GB" sz="900" b="0" i="0" u="none" baseline="0" noProof="0">
              <a:solidFill>
                <a:schemeClr val="tx1"/>
              </a:solidFill>
            </a:endParaRPr>
          </a:p>
          <a:p>
            <a:pPr algn="l"/>
            <a:r>
              <a:rPr lang="en-GB" sz="1200" b="1" kern="1200" noProof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LIST LEVELS</a:t>
            </a:r>
          </a:p>
          <a:p>
            <a:pPr algn="l"/>
            <a:r>
              <a:rPr lang="en-GB" sz="2800" b="0" kern="1200" baseline="0" noProof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rPr>
              <a:t>Text Level 1</a:t>
            </a:r>
          </a:p>
          <a:p>
            <a:pPr algn="l"/>
            <a:r>
              <a:rPr lang="en-GB" sz="2000" b="0" kern="1200" baseline="0" noProof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2</a:t>
            </a:r>
          </a:p>
          <a:p>
            <a:pPr marL="180975" lvl="2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3</a:t>
            </a:r>
          </a:p>
          <a:p>
            <a:pPr marL="361950" lvl="3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4</a:t>
            </a:r>
          </a:p>
          <a:p>
            <a:pPr marL="542925" lvl="4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5</a:t>
            </a:r>
          </a:p>
          <a:p>
            <a:pPr marL="714375" lvl="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Level 6</a:t>
            </a:r>
          </a:p>
        </p:txBody>
      </p:sp>
      <p:grpSp>
        <p:nvGrpSpPr>
          <p:cNvPr id="67" name="Group 66"/>
          <p:cNvGrpSpPr/>
          <p:nvPr userDrawn="1"/>
        </p:nvGrpSpPr>
        <p:grpSpPr bwMode="gray">
          <a:xfrm>
            <a:off x="-2924343" y="2561529"/>
            <a:ext cx="1594078" cy="949180"/>
            <a:chOff x="-1573454" y="1531453"/>
            <a:chExt cx="1335187" cy="795026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1573454" y="1531453"/>
              <a:ext cx="1335187" cy="795026"/>
            </a:xfrm>
            <a:custGeom>
              <a:avLst/>
              <a:gdLst>
                <a:gd name="connsiteX0" fmla="*/ 0 w 2840306"/>
                <a:gd name="connsiteY0" fmla="*/ 0 h 1691236"/>
                <a:gd name="connsiteX1" fmla="*/ 2840306 w 2840306"/>
                <a:gd name="connsiteY1" fmla="*/ 0 h 1691236"/>
                <a:gd name="connsiteX2" fmla="*/ 2840306 w 2840306"/>
                <a:gd name="connsiteY2" fmla="*/ 1691236 h 1691236"/>
                <a:gd name="connsiteX3" fmla="*/ 0 w 2840306"/>
                <a:gd name="connsiteY3" fmla="*/ 1691236 h 169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0306" h="1691236">
                  <a:moveTo>
                    <a:pt x="0" y="0"/>
                  </a:moveTo>
                  <a:lnTo>
                    <a:pt x="2840306" y="0"/>
                  </a:lnTo>
                  <a:lnTo>
                    <a:pt x="2840306" y="1691236"/>
                  </a:lnTo>
                  <a:lnTo>
                    <a:pt x="0" y="1691236"/>
                  </a:lnTo>
                  <a:close/>
                </a:path>
              </a:pathLst>
            </a:custGeom>
          </p:spPr>
        </p:pic>
        <p:sp>
          <p:nvSpPr>
            <p:cNvPr id="69" name="Multiply 30"/>
            <p:cNvSpPr/>
            <p:nvPr/>
          </p:nvSpPr>
          <p:spPr bwMode="gray">
            <a:xfrm>
              <a:off x="-1571627" y="1551174"/>
              <a:ext cx="245272" cy="245272"/>
            </a:xfrm>
            <a:prstGeom prst="mathMultiply">
              <a:avLst>
                <a:gd name="adj1" fmla="val 83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83" name="Straight Connector 8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0" name="Straight Connector 8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92" name="Straight Connector 91"/>
          <p:cNvCxnSpPr/>
          <p:nvPr userDrawn="1"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94" name="Straight Connector 9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63" r:id="rId2"/>
    <p:sldLayoutId id="2147483745" r:id="rId3"/>
    <p:sldLayoutId id="2147483764" r:id="rId4"/>
    <p:sldLayoutId id="2147483751" r:id="rId5"/>
    <p:sldLayoutId id="2147483765" r:id="rId6"/>
    <p:sldLayoutId id="2147483752" r:id="rId7"/>
    <p:sldLayoutId id="2147483766" r:id="rId8"/>
    <p:sldLayoutId id="2147483747" r:id="rId9"/>
    <p:sldLayoutId id="2147483685" r:id="rId10"/>
    <p:sldLayoutId id="2147483748" r:id="rId11"/>
    <p:sldLayoutId id="2147483696" r:id="rId12"/>
    <p:sldLayoutId id="2147483750" r:id="rId13"/>
    <p:sldLayoutId id="2147483731" r:id="rId14"/>
    <p:sldLayoutId id="2147483749" r:id="rId15"/>
    <p:sldLayoutId id="2147483697" r:id="rId16"/>
    <p:sldLayoutId id="2147483774" r:id="rId17"/>
    <p:sldLayoutId id="2147483775" r:id="rId18"/>
    <p:sldLayoutId id="2147483776" r:id="rId19"/>
    <p:sldLayoutId id="2147483777" r:id="rId20"/>
    <p:sldLayoutId id="2147483756" r:id="rId21"/>
    <p:sldLayoutId id="2147483778" r:id="rId22"/>
    <p:sldLayoutId id="2147483757" r:id="rId23"/>
    <p:sldLayoutId id="2147483779" r:id="rId24"/>
    <p:sldLayoutId id="2147483780" r:id="rId25"/>
    <p:sldLayoutId id="2147483700" r:id="rId26"/>
    <p:sldLayoutId id="2147483781" r:id="rId27"/>
    <p:sldLayoutId id="2147483743" r:id="rId28"/>
    <p:sldLayoutId id="2147483758" r:id="rId29"/>
    <p:sldLayoutId id="2147483759" r:id="rId30"/>
    <p:sldLayoutId id="2147483782" r:id="rId31"/>
    <p:sldLayoutId id="2147483702" r:id="rId32"/>
    <p:sldLayoutId id="2147483706" r:id="rId33"/>
    <p:sldLayoutId id="2147483721" r:id="rId34"/>
    <p:sldLayoutId id="2147483787" r:id="rId35"/>
    <p:sldLayoutId id="2147483790" r:id="rId36"/>
    <p:sldLayoutId id="2147483788" r:id="rId37"/>
    <p:sldLayoutId id="2147483789" r:id="rId38"/>
    <p:sldLayoutId id="2147483783" r:id="rId39"/>
    <p:sldLayoutId id="2147483784" r:id="rId40"/>
    <p:sldLayoutId id="2147483785" r:id="rId41"/>
    <p:sldLayoutId id="2147483786" r:id="rId42"/>
    <p:sldLayoutId id="2147483761" r:id="rId43"/>
    <p:sldLayoutId id="2147483762" r:id="rId44"/>
  </p:sldLayoutIdLst>
  <p:hf hdr="0" dt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b="0" kern="1200" baseline="0">
          <a:solidFill>
            <a:schemeClr val="tx2"/>
          </a:solidFill>
          <a:latin typeface="+mj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18097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361950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4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54292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5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714375" indent="-171450" algn="l" defTabSz="914400" rtl="0" eaLnBrk="1" latinLnBrk="0" hangingPunct="1">
        <a:lnSpc>
          <a:spcPts val="2400"/>
        </a:lnSpc>
        <a:spcBef>
          <a:spcPts val="0"/>
        </a:spcBef>
        <a:buClr>
          <a:schemeClr val="accent6"/>
        </a:buClr>
        <a:buSzPct val="80000"/>
        <a:buFont typeface="Franklin Gothic Book" panose="020B05030201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orient="horz" pos="2376" userDrawn="1">
          <p15:clr>
            <a:srgbClr val="F26B43"/>
          </p15:clr>
        </p15:guide>
        <p15:guide id="23" pos="3840" userDrawn="1">
          <p15:clr>
            <a:srgbClr val="F26B43"/>
          </p15:clr>
        </p15:guide>
        <p15:guide id="24" orient="horz" pos="4005" userDrawn="1">
          <p15:clr>
            <a:srgbClr val="F26B43"/>
          </p15:clr>
        </p15:guide>
        <p15:guide id="25" pos="211" userDrawn="1">
          <p15:clr>
            <a:srgbClr val="F26B43"/>
          </p15:clr>
        </p15:guide>
        <p15:guide id="26" pos="414" userDrawn="1">
          <p15:clr>
            <a:srgbClr val="F26B43"/>
          </p15:clr>
        </p15:guide>
        <p15:guide id="27" orient="horz" pos="38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6B46-2CD3-4006-8BC2-CA890A397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UVOD U Flutter</a:t>
            </a:r>
            <a:br>
              <a:rPr lang="nl-NL"/>
            </a:b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7C565-8C23-4603-AB5D-79BCFCE25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sr-Latn-RS"/>
          </a:p>
          <a:p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Makes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it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easy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and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fast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to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build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beautiful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apps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for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mobile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and</a:t>
            </a:r>
            <a:r>
              <a:rPr lang="nl-NL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nl-NL" err="1">
                <a:solidFill>
                  <a:srgbClr val="FFFFFF"/>
                </a:solidFill>
                <a:ea typeface="+mj-lt"/>
                <a:cs typeface="+mj-lt"/>
              </a:rPr>
              <a:t>beyond</a:t>
            </a:r>
          </a:p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2D4C0-3293-48B0-AAE8-C87A0C5303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/>
              <a:t>Novi Sad, 13.05.2022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B878A-F2C5-4205-B4BB-0D176E2B0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err="1"/>
              <a:t>Nemanja</a:t>
            </a:r>
            <a:r>
              <a:rPr lang="nl-NL"/>
              <a:t> </a:t>
            </a:r>
            <a:r>
              <a:rPr lang="nl-NL" err="1"/>
              <a:t>Lugumerski</a:t>
            </a:r>
            <a:r>
              <a:rPr lang="nl-NL"/>
              <a:t>, </a:t>
            </a:r>
            <a:r>
              <a:rPr lang="nl-NL" err="1"/>
              <a:t>Hrvoje</a:t>
            </a:r>
            <a:r>
              <a:rPr lang="nl-NL"/>
              <a:t> Benčik, Vukan Marković</a:t>
            </a:r>
          </a:p>
        </p:txBody>
      </p:sp>
    </p:spTree>
    <p:extLst>
      <p:ext uri="{BB962C8B-B14F-4D97-AF65-F5344CB8AC3E}">
        <p14:creationId xmlns:p14="http://schemas.microsoft.com/office/powerpoint/2010/main" val="1677356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A35AD6-08AE-574D-9805-6D4A3E94AD8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900299" y="1216323"/>
            <a:ext cx="8380287" cy="47612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7045B-6588-CC3A-979A-01C26D8B7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A7291-26BE-1E7F-DF43-753B79431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sp>
        <p:nvSpPr>
          <p:cNvPr id="2" name="Naslov 2">
            <a:extLst>
              <a:ext uri="{FF2B5EF4-FFF2-40B4-BE49-F238E27FC236}">
                <a16:creationId xmlns:a16="http://schemas.microsoft.com/office/drawing/2014/main" id="{2EEDC7B8-FEA5-B745-3BA6-21F460984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sr-Latn-RS">
                <a:ea typeface="+mj-lt"/>
                <a:cs typeface="+mj-lt"/>
              </a:rPr>
              <a:t>FLUTTER</a:t>
            </a:r>
          </a:p>
        </p:txBody>
      </p:sp>
      <p:pic>
        <p:nvPicPr>
          <p:cNvPr id="3" name="Slika 6">
            <a:extLst>
              <a:ext uri="{FF2B5EF4-FFF2-40B4-BE49-F238E27FC236}">
                <a16:creationId xmlns:a16="http://schemas.microsoft.com/office/drawing/2014/main" id="{33128131-AF10-1E56-9D8B-87D2DA321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13A6C887-BF71-013A-4DA6-9F926DFDE7B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 algn="just">
              <a:buChar char="•"/>
            </a:pPr>
            <a:endParaRPr lang="sr-Latn-RS"/>
          </a:p>
          <a:p>
            <a:pPr marL="457200" indent="-457200" algn="just">
              <a:buChar char="•"/>
            </a:pPr>
            <a:r>
              <a:rPr lang="sr-Latn-RS" err="1"/>
              <a:t>Objektno</a:t>
            </a:r>
            <a:r>
              <a:rPr lang="sr-Latn-RS">
                <a:ea typeface="+mj-lt"/>
                <a:cs typeface="+mj-lt"/>
              </a:rPr>
              <a:t> orijentisani programski jezik razvijen od strane Google-a</a:t>
            </a:r>
            <a:endParaRPr lang="sr-Latn-RS"/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Prvi put predstavljen 2011.</a:t>
            </a: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Može koristiti za razvoj mobilnih, desktop, server i veb aplikacija</a:t>
            </a: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Ima</a:t>
            </a:r>
            <a:r>
              <a:rPr lang="sr-Latn-RS"/>
              <a:t> sintaksu baziranu na C programskom jeziku</a:t>
            </a:r>
            <a:endParaRPr lang="en-U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141747FB-273D-6014-5B70-CEE0B662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DART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B24E6B88-11C5-AD4D-7598-5790B2907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C672026E-7E7A-B9F5-C7C9-4F1D4C671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Slika 6" descr="Slika na kojoj se nalazi strela&#10;&#10;Opis je automatski generisan">
            <a:extLst>
              <a:ext uri="{FF2B5EF4-FFF2-40B4-BE49-F238E27FC236}">
                <a16:creationId xmlns:a16="http://schemas.microsoft.com/office/drawing/2014/main" id="{FD4F9E28-2BC1-4A4B-A431-947622CD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18" y="176026"/>
            <a:ext cx="2743199" cy="1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 descr="Slika na kojoj se nalazi dijagram&#10;&#10;Opis je automatski generisan">
            <a:extLst>
              <a:ext uri="{FF2B5EF4-FFF2-40B4-BE49-F238E27FC236}">
                <a16:creationId xmlns:a16="http://schemas.microsoft.com/office/drawing/2014/main" id="{124255AF-64BA-F065-5B29-5866B3B2457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153257" y="1490826"/>
            <a:ext cx="5885125" cy="4355700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C7BEEB31-43A3-DF9E-5392-10E9298C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DART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46924C7B-27B6-3361-D15C-E6F8F7760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32BF33BD-0707-6893-335F-E81D008F3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6" descr="Slika na kojoj se nalazi strela&#10;&#10;Opis je automatski generisan">
            <a:extLst>
              <a:ext uri="{FF2B5EF4-FFF2-40B4-BE49-F238E27FC236}">
                <a16:creationId xmlns:a16="http://schemas.microsoft.com/office/drawing/2014/main" id="{CC2E09FF-0EFB-8FB1-7ECE-4223BCB54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18" y="176026"/>
            <a:ext cx="2743199" cy="15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9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AD7570-5DFA-A9F3-EC25-850BCBBF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Paketi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4004D-DB03-3CE2-84B0-A41DD00E8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06AE5-6046-CC7A-22EF-1084D9FB64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879D0B-9639-BA01-8863-104FF71D53B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8451" y="1436744"/>
            <a:ext cx="10874738" cy="4475162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3200" b="1">
                <a:ea typeface="+mj-lt"/>
                <a:cs typeface="+mj-lt"/>
              </a:rPr>
              <a:t>https://pub.dev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Zvanični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menadžer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paketa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za Flutter 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i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Darts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Hiljade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open-source 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paketa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i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plugin-a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Podržan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od </a:t>
            </a: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strane</a:t>
            </a: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 Google-a</a:t>
            </a:r>
          </a:p>
          <a:p>
            <a:pPr marL="638175" lvl="2" indent="-457200">
              <a:lnSpc>
                <a:spcPct val="100000"/>
              </a:lnSpc>
              <a:buClr>
                <a:srgbClr val="004F9F"/>
              </a:buClr>
              <a:buFont typeface="Arial" panose="020B0604020202020204" pitchFamily="34" charset="0"/>
              <a:buChar char="•"/>
            </a:pPr>
            <a:endParaRPr lang="en-GB" sz="2400">
              <a:solidFill>
                <a:srgbClr val="706F6F"/>
              </a:solidFill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3200" b="1" err="1">
                <a:ea typeface="+mj-lt"/>
                <a:cs typeface="+mj-lt"/>
              </a:rPr>
              <a:t>Najpopularniji</a:t>
            </a:r>
            <a:r>
              <a:rPr lang="en-GB" sz="3200" b="1">
                <a:ea typeface="+mj-lt"/>
                <a:cs typeface="+mj-lt"/>
              </a:rPr>
              <a:t> </a:t>
            </a:r>
            <a:r>
              <a:rPr lang="en-GB" sz="3200" b="1" err="1">
                <a:ea typeface="+mj-lt"/>
                <a:cs typeface="+mj-lt"/>
              </a:rPr>
              <a:t>paketi</a:t>
            </a:r>
            <a:r>
              <a:rPr lang="en-GB" sz="3200" b="1">
                <a:ea typeface="+mj-lt"/>
                <a:cs typeface="+mj-lt"/>
              </a:rPr>
              <a:t>: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bloc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geolocator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location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chemeClr val="tx2"/>
                </a:solidFill>
                <a:ea typeface="+mj-lt"/>
                <a:cs typeface="+mj-lt"/>
              </a:rPr>
              <a:t>just_audio</a:t>
            </a:r>
            <a:endParaRPr lang="en-GB" sz="2400">
              <a:solidFill>
                <a:schemeClr val="tx2"/>
              </a:solidFill>
              <a:ea typeface="+mj-lt"/>
              <a:cs typeface="+mj-lt"/>
            </a:endParaRP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tx2"/>
                </a:solidFill>
                <a:ea typeface="+mj-lt"/>
                <a:cs typeface="+mj-lt"/>
              </a:rPr>
              <a:t>provider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400" b="1">
              <a:solidFill>
                <a:srgbClr val="1434A0"/>
              </a:solidFill>
              <a:ea typeface="+mj-lt"/>
              <a:cs typeface="+mj-lt"/>
            </a:endParaRPr>
          </a:p>
          <a:p>
            <a:pPr lvl="2" indent="0">
              <a:lnSpc>
                <a:spcPct val="100000"/>
              </a:lnSpc>
              <a:buNone/>
            </a:pPr>
            <a:endParaRPr lang="en-GB" sz="2400" b="1">
              <a:ea typeface="+mj-lt"/>
              <a:cs typeface="+mj-lt"/>
            </a:endParaRPr>
          </a:p>
        </p:txBody>
      </p:sp>
      <p:pic>
        <p:nvPicPr>
          <p:cNvPr id="15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8DE3F5AE-3125-C554-2E39-9739318C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41" y="2969411"/>
            <a:ext cx="3571096" cy="245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6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2AF681-4A7A-08F2-87BA-0500C9DB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ea typeface="+mj-lt"/>
                <a:cs typeface="+mj-lt"/>
              </a:rPr>
              <a:t>Paketi</a:t>
            </a:r>
            <a:endParaRPr lang="sr-Latn-RS" err="1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1D25D-9F01-2DBB-6D42-51A7A1A4B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CB51E-78F1-2769-4D10-45EB5613D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A42FC8E-E255-4EAD-2971-BA4CE9FB743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367091" y="1056122"/>
            <a:ext cx="8590177" cy="4475162"/>
          </a:xfrm>
        </p:spPr>
      </p:pic>
    </p:spTree>
    <p:extLst>
      <p:ext uri="{BB962C8B-B14F-4D97-AF65-F5344CB8AC3E}">
        <p14:creationId xmlns:p14="http://schemas.microsoft.com/office/powerpoint/2010/main" val="219305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6F8F08-E6BF-3116-A33C-DFEF698669D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b="1">
                <a:solidFill>
                  <a:srgbClr val="1434A0"/>
                </a:solidFill>
                <a:ea typeface="+mj-lt"/>
                <a:cs typeface="+mj-lt"/>
              </a:rPr>
              <a:t>Android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Kotlin 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Java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b="1">
                <a:solidFill>
                  <a:srgbClr val="1434A0"/>
                </a:solidFill>
                <a:ea typeface="+mj-lt"/>
                <a:cs typeface="+mj-lt"/>
              </a:rPr>
              <a:t>iOS</a:t>
            </a:r>
            <a:endParaRPr lang="en-GB">
              <a:solidFill>
                <a:srgbClr val="1434A0"/>
              </a:solidFill>
              <a:ea typeface="+mj-lt"/>
              <a:cs typeface="+mj-lt"/>
            </a:endParaRP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Objective-C 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Swift</a:t>
            </a:r>
            <a:endParaRPr lang="en-GB" b="1">
              <a:solidFill>
                <a:srgbClr val="1434A0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b="1">
                <a:solidFill>
                  <a:srgbClr val="1434A0"/>
                </a:solidFill>
                <a:ea typeface="+mj-lt"/>
                <a:cs typeface="+mj-lt"/>
              </a:rPr>
              <a:t>Windows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C++ 		</a:t>
            </a:r>
            <a:endParaRPr lang="en-GB" b="1">
              <a:solidFill>
                <a:srgbClr val="1434A0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b="1">
                <a:solidFill>
                  <a:srgbClr val="1434A0"/>
                </a:solidFill>
                <a:ea typeface="+mj-lt"/>
                <a:cs typeface="+mj-lt"/>
              </a:rPr>
              <a:t>macOS 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  <a:ea typeface="+mj-lt"/>
                <a:cs typeface="+mj-lt"/>
              </a:rPr>
              <a:t>Objective-C</a:t>
            </a:r>
            <a:endParaRPr lang="en-GB" b="1">
              <a:solidFill>
                <a:srgbClr val="1434A0"/>
              </a:solidFill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GB" b="1">
                <a:solidFill>
                  <a:srgbClr val="1434A0"/>
                </a:solidFill>
                <a:ea typeface="+mj-lt"/>
                <a:cs typeface="+mj-lt"/>
              </a:rPr>
              <a:t>Linux</a:t>
            </a:r>
          </a:p>
          <a:p>
            <a:pPr marL="466725" lvl="2" indent="-285750">
              <a:lnSpc>
                <a:spcPct val="100000"/>
              </a:lnSpc>
              <a:buFont typeface="Arial"/>
              <a:buChar char="•"/>
            </a:pPr>
            <a:r>
              <a:rPr lang="en-GB">
                <a:solidFill>
                  <a:srgbClr val="1434A0"/>
                </a:solidFill>
              </a:rPr>
              <a:t>C</a:t>
            </a:r>
          </a:p>
          <a:p>
            <a:endParaRPr lang="en-GB" sz="2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D84385-463B-DF43-2186-87FD70E5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Method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43DA-7496-D494-9BDB-56F0FE8EB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9EFC6-521D-2744-C22E-E679BC6C82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136D4960-2444-7C24-962B-30522029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F7C55E95-0D90-F747-BFAE-761EDE57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94" y="1642067"/>
            <a:ext cx="3839365" cy="428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D55F0C52-39B2-105B-1829-DD172A0DA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9629" y="1511629"/>
            <a:ext cx="10874738" cy="4475162"/>
          </a:xfrm>
        </p:spPr>
        <p:txBody>
          <a:bodyPr vert="horz" lIns="0" tIns="0" rIns="0" bIns="0" rtlCol="0" anchor="t">
            <a:noAutofit/>
          </a:bodyPr>
          <a:lstStyle/>
          <a:p>
            <a:endParaRPr lang="sr-Latn-RS">
              <a:ea typeface="+mj-lt"/>
              <a:cs typeface="+mj-lt"/>
            </a:endParaRPr>
          </a:p>
          <a:p>
            <a:r>
              <a:rPr lang="sr-Latn-RS" b="1" err="1">
                <a:ea typeface="+mj-lt"/>
                <a:cs typeface="+mj-lt"/>
              </a:rPr>
              <a:t>Visual</a:t>
            </a:r>
            <a:r>
              <a:rPr lang="sr-Latn-RS" b="1">
                <a:ea typeface="+mj-lt"/>
                <a:cs typeface="+mj-lt"/>
              </a:rPr>
              <a:t> Studio </a:t>
            </a:r>
            <a:r>
              <a:rPr lang="sr-Latn-RS" b="1" err="1">
                <a:ea typeface="+mj-lt"/>
                <a:cs typeface="+mj-lt"/>
              </a:rPr>
              <a:t>Code</a:t>
            </a:r>
            <a:endParaRPr lang="en-US" b="1" err="1">
              <a:ea typeface="+mj-lt"/>
              <a:cs typeface="+mj-lt"/>
            </a:endParaRPr>
          </a:p>
          <a:p>
            <a:endParaRPr lang="sr-Latn-RS">
              <a:ea typeface="+mj-lt"/>
              <a:cs typeface="+mj-lt"/>
            </a:endParaRPr>
          </a:p>
          <a:p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uređivač izvornog koda koji je razvio Microsoft</a:t>
            </a:r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en-U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en-US" err="1">
                <a:ea typeface="+mj-lt"/>
                <a:cs typeface="+mj-lt"/>
              </a:rPr>
              <a:t>omogu</a:t>
            </a:r>
            <a:r>
              <a:rPr lang="nl-NL">
                <a:ea typeface="+mj-lt"/>
                <a:cs typeface="+mj-lt"/>
              </a:rPr>
              <a:t>ć</a:t>
            </a:r>
            <a:r>
              <a:rPr lang="en-US">
                <a:ea typeface="+mj-lt"/>
                <a:cs typeface="+mj-lt"/>
              </a:rPr>
              <a:t>ava </a:t>
            </a:r>
            <a:r>
              <a:rPr lang="en-US" err="1">
                <a:ea typeface="+mj-lt"/>
                <a:cs typeface="+mj-lt"/>
              </a:rPr>
              <a:t>instaliranje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raznih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ekstenzija</a:t>
            </a:r>
            <a:r>
              <a:rPr lang="en-US">
                <a:ea typeface="+mj-lt"/>
                <a:cs typeface="+mj-lt"/>
              </a:rPr>
              <a:t> za </a:t>
            </a:r>
            <a:r>
              <a:rPr lang="en-US" err="1">
                <a:ea typeface="+mj-lt"/>
                <a:cs typeface="+mj-lt"/>
              </a:rPr>
              <a:t>dodatne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funkcionalnosti</a:t>
            </a:r>
            <a:endParaRPr lang="en-US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en-US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en-U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en-US" err="1">
                <a:ea typeface="+mj-lt"/>
                <a:cs typeface="+mj-lt"/>
              </a:rPr>
              <a:t>predstavlja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jedan</a:t>
            </a:r>
            <a:r>
              <a:rPr lang="en-US">
                <a:ea typeface="+mj-lt"/>
                <a:cs typeface="+mj-lt"/>
              </a:rPr>
              <a:t> od </a:t>
            </a:r>
            <a:r>
              <a:rPr lang="en-US" err="1">
                <a:ea typeface="+mj-lt"/>
                <a:cs typeface="+mj-lt"/>
              </a:rPr>
              <a:t>zvaničnih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alata</a:t>
            </a:r>
            <a:r>
              <a:rPr lang="en-US">
                <a:ea typeface="+mj-lt"/>
                <a:cs typeface="+mj-lt"/>
              </a:rPr>
              <a:t> za </a:t>
            </a:r>
            <a:r>
              <a:rPr lang="en-US" err="1">
                <a:ea typeface="+mj-lt"/>
                <a:cs typeface="+mj-lt"/>
              </a:rPr>
              <a:t>razvoj</a:t>
            </a:r>
            <a:r>
              <a:rPr lang="en-US">
                <a:ea typeface="+mj-lt"/>
                <a:cs typeface="+mj-lt"/>
              </a:rPr>
              <a:t> Flutter </a:t>
            </a:r>
            <a:r>
              <a:rPr lang="en-US" err="1">
                <a:ea typeface="+mj-lt"/>
                <a:cs typeface="+mj-lt"/>
              </a:rPr>
              <a:t>aplikacija</a:t>
            </a:r>
            <a:endParaRPr lang="en-US" err="1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200E976-53FA-193C-37D3-8B737E57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RAZVOJNA OKRUŽENJA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2E6322C9-B11B-B507-3809-BCD865AE8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6BE349F3-D9AD-4A18-681B-042886673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Slika 6">
            <a:extLst>
              <a:ext uri="{FF2B5EF4-FFF2-40B4-BE49-F238E27FC236}">
                <a16:creationId xmlns:a16="http://schemas.microsoft.com/office/drawing/2014/main" id="{21E85F92-8683-01FB-8476-EE695FED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405" y="518259"/>
            <a:ext cx="855864" cy="855864"/>
          </a:xfrm>
          <a:prstGeom prst="rect">
            <a:avLst/>
          </a:prstGeom>
        </p:spPr>
      </p:pic>
      <p:pic>
        <p:nvPicPr>
          <p:cNvPr id="7" name="Slika 7">
            <a:extLst>
              <a:ext uri="{FF2B5EF4-FFF2-40B4-BE49-F238E27FC236}">
                <a16:creationId xmlns:a16="http://schemas.microsoft.com/office/drawing/2014/main" id="{E9250508-8D2B-0C7B-7F36-D6EA93AA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772" y="258578"/>
            <a:ext cx="1219202" cy="1370179"/>
          </a:xfrm>
          <a:prstGeom prst="rect">
            <a:avLst/>
          </a:prstGeom>
        </p:spPr>
      </p:pic>
      <p:pic>
        <p:nvPicPr>
          <p:cNvPr id="8" name="Slika 8">
            <a:extLst>
              <a:ext uri="{FF2B5EF4-FFF2-40B4-BE49-F238E27FC236}">
                <a16:creationId xmlns:a16="http://schemas.microsoft.com/office/drawing/2014/main" id="{C9F0A88C-E24D-60F2-E87A-E5303B59F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367" y="518259"/>
            <a:ext cx="926513" cy="9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980B9BB8-2CD3-5E37-2320-08992B587EC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 err="1">
                <a:latin typeface="TW Cen MT"/>
                <a:ea typeface="+mj-lt"/>
                <a:cs typeface="+mj-lt"/>
              </a:rPr>
              <a:t>Flutter</a:t>
            </a:r>
            <a:r>
              <a:rPr lang="sr-Latn-RS">
                <a:latin typeface="TW Cen MT"/>
                <a:ea typeface="+mj-lt"/>
                <a:cs typeface="+mj-lt"/>
              </a:rPr>
              <a:t> nudi opcije koje omogućuju da se efekat promena u kodu vidi gotovo trenutno</a:t>
            </a:r>
          </a:p>
          <a:p>
            <a:pPr marL="457200" indent="-457200">
              <a:buChar char="•"/>
            </a:pPr>
            <a:endParaRPr lang="sr-Latn-RS">
              <a:latin typeface="TW Cen MT"/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sr-Latn-RS">
              <a:latin typeface="TW Cen MT"/>
              <a:ea typeface="+mj-lt"/>
              <a:cs typeface="+mj-lt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sr-Latn-RS">
                <a:latin typeface="TW Cen MT"/>
                <a:ea typeface="+mj-lt"/>
                <a:cs typeface="Arial"/>
              </a:rPr>
              <a:t>Ovo je </a:t>
            </a:r>
            <a:r>
              <a:rPr lang="sr-Latn-RS" err="1">
                <a:latin typeface="TW Cen MT"/>
                <a:ea typeface="+mj-lt"/>
                <a:cs typeface="Arial"/>
              </a:rPr>
              <a:t>omogućeno</a:t>
            </a:r>
            <a:r>
              <a:rPr lang="sr-Latn-RS">
                <a:latin typeface="TW Cen MT"/>
                <a:ea typeface="+mj-lt"/>
                <a:cs typeface="Arial"/>
              </a:rPr>
              <a:t> putem opcija </a:t>
            </a:r>
            <a:r>
              <a:rPr lang="sr-Latn-RS" b="1" err="1">
                <a:latin typeface="TW Cen MT"/>
                <a:ea typeface="+mj-lt"/>
                <a:cs typeface="Arial"/>
              </a:rPr>
              <a:t>hot</a:t>
            </a:r>
            <a:r>
              <a:rPr lang="sr-Latn-RS" b="1">
                <a:latin typeface="TW Cen MT"/>
                <a:ea typeface="+mj-lt"/>
                <a:cs typeface="Arial"/>
              </a:rPr>
              <a:t> </a:t>
            </a:r>
            <a:r>
              <a:rPr lang="sr-Latn-RS" b="1" err="1">
                <a:latin typeface="TW Cen MT"/>
                <a:ea typeface="+mj-lt"/>
                <a:cs typeface="Arial"/>
              </a:rPr>
              <a:t>reload</a:t>
            </a:r>
            <a:r>
              <a:rPr lang="sr-Latn-RS" b="1">
                <a:latin typeface="TW Cen MT"/>
                <a:ea typeface="+mj-lt"/>
                <a:cs typeface="Arial"/>
              </a:rPr>
              <a:t> </a:t>
            </a:r>
            <a:r>
              <a:rPr lang="sr-Latn-RS">
                <a:latin typeface="TW Cen MT"/>
                <a:ea typeface="+mj-lt"/>
                <a:cs typeface="Arial"/>
              </a:rPr>
              <a:t>i </a:t>
            </a:r>
            <a:r>
              <a:rPr lang="sr-Latn-RS" err="1">
                <a:latin typeface="TW Cen MT"/>
                <a:ea typeface="+mj-lt"/>
                <a:cs typeface="Arial"/>
              </a:rPr>
              <a:t>stateful</a:t>
            </a:r>
            <a:r>
              <a:rPr lang="sr-Latn-RS">
                <a:latin typeface="TW Cen MT"/>
                <a:ea typeface="+mj-lt"/>
                <a:cs typeface="Arial"/>
              </a:rPr>
              <a:t> </a:t>
            </a:r>
            <a:r>
              <a:rPr lang="sr-Latn-RS" b="1" err="1">
                <a:latin typeface="TW Cen MT"/>
                <a:ea typeface="+mj-lt"/>
                <a:cs typeface="Arial"/>
              </a:rPr>
              <a:t>hot</a:t>
            </a:r>
            <a:r>
              <a:rPr lang="sr-Latn-RS" b="1">
                <a:latin typeface="TW Cen MT"/>
                <a:ea typeface="+mj-lt"/>
                <a:cs typeface="Arial"/>
              </a:rPr>
              <a:t> </a:t>
            </a:r>
            <a:r>
              <a:rPr lang="sr-Latn-RS" b="1" err="1">
                <a:latin typeface="TW Cen MT"/>
                <a:ea typeface="+mj-lt"/>
                <a:cs typeface="Arial"/>
              </a:rPr>
              <a:t>reload</a:t>
            </a:r>
            <a:endParaRPr lang="sr-Latn-RS" err="1">
              <a:latin typeface="TW Cen MT"/>
              <a:ea typeface="+mj-lt"/>
              <a:cs typeface="Arial"/>
            </a:endParaRPr>
          </a:p>
          <a:p>
            <a:pPr marL="457200" indent="-457200">
              <a:buChar char="•"/>
            </a:pPr>
            <a:endParaRPr lang="sr-Latn-RS">
              <a:latin typeface="TW Cen MT"/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sr-Latn-RS">
              <a:latin typeface="TW Cen MT"/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latin typeface="TW Cen MT"/>
                <a:ea typeface="+mj-lt"/>
                <a:cs typeface="+mj-lt"/>
              </a:rPr>
              <a:t>Druga razvojna okruženja - Android Studio i </a:t>
            </a:r>
            <a:r>
              <a:rPr lang="sr-Latn-RS" err="1">
                <a:latin typeface="TW Cen MT"/>
                <a:ea typeface="+mj-lt"/>
                <a:cs typeface="+mj-lt"/>
              </a:rPr>
              <a:t>IntelliJ</a:t>
            </a:r>
            <a:endParaRPr lang="sr-Latn-RS">
              <a:latin typeface="TW Cen MT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25230A90-6172-1125-27A5-50D8C3B5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RAZVOJNA OKRUŽENJA</a:t>
            </a:r>
            <a:endParaRPr lang="sr-Latn-RS" b="0">
              <a:ea typeface="+mj-lt"/>
              <a:cs typeface="+mj-lt"/>
            </a:endParaRPr>
          </a:p>
          <a:p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ECE8711F-187C-D191-5510-7C25CCA9C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FD6EB6DE-3A0B-7249-2D95-0903D4D3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8" name="Slika 6" descr="A picture containing icon&#10;&#10;Description automatically generated">
            <a:extLst>
              <a:ext uri="{FF2B5EF4-FFF2-40B4-BE49-F238E27FC236}">
                <a16:creationId xmlns:a16="http://schemas.microsoft.com/office/drawing/2014/main" id="{E40F0DE8-AC66-F096-416E-34ED295E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405" y="518259"/>
            <a:ext cx="855864" cy="855864"/>
          </a:xfrm>
          <a:prstGeom prst="rect">
            <a:avLst/>
          </a:prstGeom>
        </p:spPr>
      </p:pic>
      <p:pic>
        <p:nvPicPr>
          <p:cNvPr id="12" name="Slika 7" descr="Icon&#10;&#10;Description automatically generated">
            <a:extLst>
              <a:ext uri="{FF2B5EF4-FFF2-40B4-BE49-F238E27FC236}">
                <a16:creationId xmlns:a16="http://schemas.microsoft.com/office/drawing/2014/main" id="{9E2EAE00-9AD4-48AB-066D-66296420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772" y="258578"/>
            <a:ext cx="1219202" cy="1370179"/>
          </a:xfrm>
          <a:prstGeom prst="rect">
            <a:avLst/>
          </a:prstGeom>
        </p:spPr>
      </p:pic>
      <p:pic>
        <p:nvPicPr>
          <p:cNvPr id="14" name="Slika 8" descr="A picture containing text&#10;&#10;Description automatically generated">
            <a:extLst>
              <a:ext uri="{FF2B5EF4-FFF2-40B4-BE49-F238E27FC236}">
                <a16:creationId xmlns:a16="http://schemas.microsoft.com/office/drawing/2014/main" id="{E4067147-2D96-DE58-18BA-930E941B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367" y="518259"/>
            <a:ext cx="926513" cy="9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7BDC0FF8-510A-20CB-E594-F5F4F97489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8451" y="1550901"/>
            <a:ext cx="10874738" cy="4475162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Osnovna komponenta u </a:t>
            </a:r>
            <a:r>
              <a:rPr lang="sr-Latn-RS" err="1">
                <a:ea typeface="+mj-lt"/>
                <a:cs typeface="+mj-lt"/>
              </a:rPr>
              <a:t>Flutter</a:t>
            </a:r>
            <a:r>
              <a:rPr lang="sr-Latn-RS">
                <a:ea typeface="+mj-lt"/>
                <a:cs typeface="+mj-lt"/>
              </a:rPr>
              <a:t>-u, koji se isto tako može sastojati od drugih vidžeta </a:t>
            </a:r>
            <a:endParaRPr lang="sr-Latn-RS"/>
          </a:p>
          <a:p>
            <a:pPr marL="457200" indent="-457200">
              <a:buChar char="•"/>
            </a:pPr>
            <a:endParaRPr lang="sr-Latn-RS"/>
          </a:p>
          <a:p>
            <a:pPr marL="457200" indent="-457200">
              <a:buChar char="•"/>
            </a:pPr>
            <a:endParaRPr lang="sr-Latn-RS"/>
          </a:p>
          <a:p>
            <a:pPr marL="457200" indent="-457200">
              <a:buChar char="•"/>
            </a:pPr>
            <a:r>
              <a:rPr lang="sr-Latn-RS"/>
              <a:t>Opisuje logiku, interakciju i dizajn elementa korisničkog interfejsa</a:t>
            </a:r>
          </a:p>
          <a:p>
            <a:pPr marL="457200" indent="-457200">
              <a:buChar char="•"/>
            </a:pPr>
            <a:endParaRPr lang="sr-Latn-RS"/>
          </a:p>
          <a:p>
            <a:pPr marL="457200" indent="-457200">
              <a:buChar char="•"/>
            </a:pPr>
            <a:endParaRPr lang="sr-Latn-RS"/>
          </a:p>
          <a:p>
            <a:pPr marL="457200" indent="-457200">
              <a:buChar char="•"/>
            </a:pPr>
            <a:r>
              <a:rPr lang="sr-Latn-RS"/>
              <a:t>Za razliku od nekih drugih </a:t>
            </a:r>
            <a:r>
              <a:rPr lang="sr-Latn-RS" err="1"/>
              <a:t>cross-platform</a:t>
            </a:r>
            <a:r>
              <a:rPr lang="sr-Latn-RS"/>
              <a:t> alata, </a:t>
            </a:r>
            <a:r>
              <a:rPr lang="sr-Latn-RS" err="1"/>
              <a:t>Flutter</a:t>
            </a:r>
            <a:r>
              <a:rPr lang="sr-Latn-RS"/>
              <a:t> sam </a:t>
            </a:r>
            <a:r>
              <a:rPr lang="sr-Latn-RS" err="1"/>
              <a:t>renderuje</a:t>
            </a:r>
            <a:r>
              <a:rPr lang="sr-Latn-RS"/>
              <a:t> vidžete piksel po piksel</a:t>
            </a: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194B191-8BDA-3280-8425-130D13FF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Vidžeti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52B3D1BE-B982-6CB4-48EE-B931B1499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6907ACE7-EBF2-52D8-5D92-D33EE8B68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47917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67D29BD-CBDB-3385-444D-DEDEA08BF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1701828"/>
            <a:ext cx="5184775" cy="4160781"/>
          </a:xfrm>
          <a:prstGeom prst="rect">
            <a:avLst/>
          </a:prstGeom>
          <a:noFill/>
        </p:spPr>
      </p:pic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65280B7F-8958-3713-4DC4-EA6F709657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8413" y="1544638"/>
            <a:ext cx="5184775" cy="4475162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sr-Latn-RS"/>
              <a:t>Postoje dva osnovna tipa vidžeta: </a:t>
            </a:r>
          </a:p>
          <a:p>
            <a:pPr algn="ctr">
              <a:spcAft>
                <a:spcPts val="600"/>
              </a:spcAft>
            </a:pPr>
            <a:r>
              <a:rPr lang="sr-Latn-RS" b="1" err="1"/>
              <a:t>Stateless</a:t>
            </a:r>
            <a:r>
              <a:rPr lang="sr-Latn-RS"/>
              <a:t> i </a:t>
            </a:r>
            <a:r>
              <a:rPr lang="sr-Latn-RS" b="1" err="1"/>
              <a:t>Stateful</a:t>
            </a:r>
            <a:endParaRPr lang="sr-Latn-RS" b="1"/>
          </a:p>
          <a:p>
            <a:pPr>
              <a:spcAft>
                <a:spcPts val="600"/>
              </a:spcAft>
            </a:pPr>
            <a:endParaRPr lang="sr-Latn-RS"/>
          </a:p>
          <a:p>
            <a:pPr marL="457200" indent="-457200">
              <a:spcAft>
                <a:spcPts val="600"/>
              </a:spcAft>
              <a:buChar char="•"/>
            </a:pPr>
            <a:r>
              <a:rPr lang="sr-Latn-RS"/>
              <a:t>Vidžeti bez stanja - ažuriraju samo ako se njihovi ulazi promene, što ih čini veoma efikasnim</a:t>
            </a:r>
          </a:p>
          <a:p>
            <a:pPr marL="457200" indent="-457200">
              <a:spcAft>
                <a:spcPts val="600"/>
              </a:spcAft>
              <a:buChar char="•"/>
            </a:pPr>
            <a:endParaRPr lang="sr-Latn-RS"/>
          </a:p>
          <a:p>
            <a:pPr marL="457200" indent="-457200">
              <a:spcAft>
                <a:spcPts val="600"/>
              </a:spcAft>
              <a:buChar char="•"/>
            </a:pPr>
            <a:r>
              <a:rPr lang="sr-Latn-RS"/>
              <a:t>Vidžeti sa stanjem - mogu pozvati metodu </a:t>
            </a:r>
            <a:r>
              <a:rPr lang="sr-Latn-RS" err="1"/>
              <a:t>setState</a:t>
            </a:r>
            <a:r>
              <a:rPr lang="sr-Latn-RS"/>
              <a:t>() da ažuriraju interno stanje i ponovo se iscrtaju</a:t>
            </a: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24C704CD-40B7-61B4-ACCC-AE35B3E2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 anchor="ctr">
            <a:normAutofit/>
          </a:bodyPr>
          <a:lstStyle/>
          <a:p>
            <a:r>
              <a:rPr lang="sr-Latn-RS">
                <a:ea typeface="+mj-lt"/>
                <a:cs typeface="+mj-lt"/>
              </a:rPr>
              <a:t>Vidžeti</a:t>
            </a:r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8758AC9A-E3DF-87DE-1536-585B5BED0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1371" y="6372229"/>
            <a:ext cx="272256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5583F863-66BD-A5C6-15CC-4CB917E28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372223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6AC7FE38-29D3-46DE-B70D-CD953DD6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SADRžaj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9F80D61-2E2D-48CD-91EB-9AEF4CB58D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8BDE3B2-2BEE-4783-A6E9-2C1B47ECF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dirty="0"/>
              <a:t>Cross-platform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5834A2-36A6-43C8-B8BB-90847E8E5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76CD12E-650D-40B7-902E-0FC8A0A04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/>
              <a:t>Flutter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4A215B6-7ED4-4620-9FB5-767D5930B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0AD7E14-931E-44ED-8852-035EFF51F4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ea typeface="+mj-lt"/>
                <a:cs typeface="+mj-lt"/>
              </a:rPr>
              <a:t>Dart</a:t>
            </a:r>
            <a:endParaRPr lang="sr-Latn-RS">
              <a:ea typeface="+mj-lt"/>
              <a:cs typeface="+mj-lt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434DB38-5AF2-4951-89CD-1D279D889A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A5A1A0E-0C35-4EF0-B8A7-6462F8EAE8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err="1">
                <a:ea typeface="+mj-lt"/>
                <a:cs typeface="+mj-lt"/>
              </a:rPr>
              <a:t>Razvojna</a:t>
            </a:r>
            <a:r>
              <a:rPr lang="nl-NL">
                <a:ea typeface="+mj-lt"/>
                <a:cs typeface="+mj-lt"/>
              </a:rPr>
              <a:t> </a:t>
            </a:r>
            <a:r>
              <a:rPr lang="nl-NL" err="1">
                <a:ea typeface="+mj-lt"/>
                <a:cs typeface="+mj-lt"/>
              </a:rPr>
              <a:t>okruženja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E2E6B39-DA0A-4386-AC0D-A08997C85E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5480328-B990-44A8-A922-981832DF76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err="1"/>
              <a:t>Vidžeti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1C0376F-E05D-42A6-AAD7-BF81A2E0DD7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74B05DA-0079-45E3-8C2E-DAE468A77E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/>
              <a:t>State management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4B0E06A-F0C4-4D60-B30F-8EC889E4D3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22E2E5E-3BF7-4AAB-ADCF-ABBAD253EEA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 err="1"/>
              <a:t>Materijali</a:t>
            </a:r>
            <a:r>
              <a:rPr lang="nl-NL"/>
              <a:t> za </a:t>
            </a:r>
            <a:r>
              <a:rPr lang="nl-NL" err="1"/>
              <a:t>dalje</a:t>
            </a:r>
            <a:r>
              <a:rPr lang="nl-NL"/>
              <a:t> </a:t>
            </a:r>
            <a:r>
              <a:rPr lang="nl-NL" err="1"/>
              <a:t>učenje</a:t>
            </a:r>
            <a:endParaRPr lang="nl-NL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D659B26-C4A8-4382-9781-07F1DB982A4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E29CAE25-6038-4DD6-A223-F37C699B8E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/>
              <a:t>Q&amp;A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5241CF5-D838-48DA-83ED-B43D5A939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30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0DB16F-8DE7-BD5C-E0D0-C3C9B701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Vidžeti</a:t>
            </a:r>
            <a:r>
              <a:rPr lang="en-GB"/>
              <a:t> –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5EFF0-F87B-B6FE-1B9F-A3B443CE4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1E0B8-4ED2-8362-2CD4-DD430D101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9FB78-1667-1927-8D93-9FE88D511E8D}"/>
              </a:ext>
            </a:extLst>
          </p:cNvPr>
          <p:cNvSpPr txBox="1"/>
          <p:nvPr/>
        </p:nvSpPr>
        <p:spPr>
          <a:xfrm>
            <a:off x="8727144" y="2584217"/>
            <a:ext cx="2789794" cy="22886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>
                <a:solidFill>
                  <a:srgbClr val="1434A0"/>
                </a:solidFill>
                <a:ea typeface="+mn-lt"/>
                <a:cs typeface="+mn-lt"/>
              </a:rPr>
              <a:t>Create State</a:t>
            </a:r>
          </a:p>
          <a:p>
            <a:pPr marL="285750" indent="-285750">
              <a:buFont typeface="Calibri"/>
              <a:buChar char="-"/>
            </a:pPr>
            <a:r>
              <a:rPr lang="en-GB" b="1">
                <a:solidFill>
                  <a:srgbClr val="1434A0"/>
                </a:solidFill>
                <a:ea typeface="+mn-lt"/>
                <a:cs typeface="+mn-lt"/>
              </a:rPr>
              <a:t>Init State</a:t>
            </a:r>
            <a:endParaRPr lang="en-GB" b="1">
              <a:solidFill>
                <a:srgbClr val="1434A0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-GB">
                <a:solidFill>
                  <a:srgbClr val="1434A0"/>
                </a:solidFill>
                <a:ea typeface="+mn-lt"/>
                <a:cs typeface="+mn-lt"/>
              </a:rPr>
              <a:t>Did Change Dependencies</a:t>
            </a:r>
          </a:p>
          <a:p>
            <a:pPr marL="285750" indent="-285750">
              <a:buFont typeface="Calibri"/>
              <a:buChar char="-"/>
            </a:pPr>
            <a:r>
              <a:rPr lang="en-GB" b="1">
                <a:solidFill>
                  <a:srgbClr val="1434A0"/>
                </a:solidFill>
                <a:ea typeface="+mn-lt"/>
                <a:cs typeface="+mn-lt"/>
              </a:rPr>
              <a:t>Build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solidFill>
                  <a:srgbClr val="1434A0"/>
                </a:solidFill>
                <a:ea typeface="+mn-lt"/>
                <a:cs typeface="+mn-lt"/>
              </a:rPr>
              <a:t>Did Update Widget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solidFill>
                  <a:srgbClr val="1434A0"/>
                </a:solidFill>
                <a:ea typeface="+mn-lt"/>
                <a:cs typeface="+mn-lt"/>
              </a:rPr>
              <a:t>Set State</a:t>
            </a:r>
          </a:p>
          <a:p>
            <a:pPr marL="285750" indent="-285750">
              <a:buFont typeface="Calibri"/>
              <a:buChar char="-"/>
            </a:pPr>
            <a:r>
              <a:rPr lang="en-GB">
                <a:solidFill>
                  <a:srgbClr val="1434A0"/>
                </a:solidFill>
                <a:ea typeface="+mn-lt"/>
                <a:cs typeface="+mn-lt"/>
              </a:rPr>
              <a:t>Deactivate</a:t>
            </a:r>
          </a:p>
          <a:p>
            <a:pPr marL="285750" indent="-285750">
              <a:buFont typeface="Calibri"/>
              <a:buChar char="-"/>
            </a:pPr>
            <a:r>
              <a:rPr lang="en-GB" b="1">
                <a:solidFill>
                  <a:srgbClr val="1434A0"/>
                </a:solidFill>
                <a:ea typeface="+mn-lt"/>
                <a:cs typeface="+mn-lt"/>
              </a:rPr>
              <a:t>Dispose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1D1D8-B499-80EF-9903-136F00D9DE62}"/>
              </a:ext>
            </a:extLst>
          </p:cNvPr>
          <p:cNvSpPr txBox="1"/>
          <p:nvPr/>
        </p:nvSpPr>
        <p:spPr>
          <a:xfrm>
            <a:off x="8625368" y="2081161"/>
            <a:ext cx="2356983" cy="4420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36000" tIns="36000" rIns="36000" bIns="360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solidFill>
                  <a:srgbClr val="1434A0"/>
                </a:solidFill>
              </a:rPr>
              <a:t>Life cycle </a:t>
            </a:r>
            <a:r>
              <a:rPr lang="en-GB" sz="2400" b="1" err="1">
                <a:solidFill>
                  <a:srgbClr val="1434A0"/>
                </a:solidFill>
              </a:rPr>
              <a:t>vidžeta</a:t>
            </a:r>
            <a:r>
              <a:rPr lang="en-GB" sz="2400" b="1">
                <a:solidFill>
                  <a:srgbClr val="1434A0"/>
                </a:solidFill>
              </a:rPr>
              <a:t>:</a:t>
            </a:r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3C2459A3-30C7-B7B0-BF5A-02E07208E12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18650" y="1509200"/>
            <a:ext cx="7677064" cy="4438144"/>
          </a:xfrm>
        </p:spPr>
      </p:pic>
    </p:spTree>
    <p:extLst>
      <p:ext uri="{BB962C8B-B14F-4D97-AF65-F5344CB8AC3E}">
        <p14:creationId xmlns:p14="http://schemas.microsoft.com/office/powerpoint/2010/main" val="1122397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783C9F50-0F67-A781-3D85-5FD5C6A03D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r>
              <a:rPr lang="sr-Latn-RS" err="1">
                <a:ea typeface="+mj-lt"/>
                <a:cs typeface="+mj-lt"/>
              </a:rPr>
              <a:t>Material</a:t>
            </a:r>
            <a:r>
              <a:rPr lang="sr-Latn-RS">
                <a:ea typeface="+mj-lt"/>
                <a:cs typeface="+mj-lt"/>
              </a:rPr>
              <a:t> </a:t>
            </a:r>
            <a:r>
              <a:rPr lang="sr-Latn-RS" err="1">
                <a:ea typeface="+mj-lt"/>
                <a:cs typeface="+mj-lt"/>
              </a:rPr>
              <a:t>Design</a:t>
            </a:r>
            <a:r>
              <a:rPr lang="sr-Latn-RS">
                <a:ea typeface="+mj-lt"/>
                <a:cs typeface="+mj-lt"/>
              </a:rPr>
              <a:t> - Google-ov dizajn jezik koji se koristi kod Android-a</a:t>
            </a:r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 err="1">
                <a:ea typeface="+mj-lt"/>
                <a:cs typeface="+mj-lt"/>
              </a:rPr>
              <a:t>Cupertino</a:t>
            </a:r>
            <a:r>
              <a:rPr lang="sr-Latn-RS">
                <a:ea typeface="+mj-lt"/>
                <a:cs typeface="+mj-lt"/>
              </a:rPr>
              <a:t> - Apple-ove smernice za </a:t>
            </a:r>
            <a:r>
              <a:rPr lang="sr-Latn-RS" err="1">
                <a:ea typeface="+mj-lt"/>
                <a:cs typeface="+mj-lt"/>
              </a:rPr>
              <a:t>iOS</a:t>
            </a:r>
            <a:r>
              <a:rPr lang="sr-Latn-RS">
                <a:ea typeface="+mj-lt"/>
                <a:cs typeface="+mj-lt"/>
              </a:rPr>
              <a:t> korisnički interfejs</a:t>
            </a:r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endParaRPr lang="sr-Latn-R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C356BB33-AC60-9766-5AFA-5532793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Vidžeti</a:t>
            </a:r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E28B148C-0EB0-F375-47AF-622A50976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dirty="0" smtClean="0"/>
              <a:pPr/>
              <a:t>21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42C7FE7C-0F35-9AD5-50D6-0CB4B7893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A7C66810-9BFF-B0E1-10CA-074F7116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  <p:pic>
        <p:nvPicPr>
          <p:cNvPr id="6" name="Slika 7">
            <a:extLst>
              <a:ext uri="{FF2B5EF4-FFF2-40B4-BE49-F238E27FC236}">
                <a16:creationId xmlns:a16="http://schemas.microsoft.com/office/drawing/2014/main" id="{59967903-EB57-EF20-A0B6-6C220823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5" y="2826404"/>
            <a:ext cx="5584300" cy="2951231"/>
          </a:xfrm>
          <a:prstGeom prst="rect">
            <a:avLst/>
          </a:prstGeom>
        </p:spPr>
      </p:pic>
      <p:pic>
        <p:nvPicPr>
          <p:cNvPr id="8" name="Slika 8">
            <a:extLst>
              <a:ext uri="{FF2B5EF4-FFF2-40B4-BE49-F238E27FC236}">
                <a16:creationId xmlns:a16="http://schemas.microsoft.com/office/drawing/2014/main" id="{D34A0BE4-7090-1750-4189-6988E2BF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712" y="2761359"/>
            <a:ext cx="4812205" cy="30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>
            <a:extLst>
              <a:ext uri="{FF2B5EF4-FFF2-40B4-BE49-F238E27FC236}">
                <a16:creationId xmlns:a16="http://schemas.microsoft.com/office/drawing/2014/main" id="{2072CC11-7D74-3084-A78A-71EE357BEB1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118079" y="1544638"/>
            <a:ext cx="7955843" cy="4475162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C0E0A796-46C5-B330-8C37-BD25B296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Vidžeti</a:t>
            </a:r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71A00472-0598-91A2-2EE8-ADF3327B4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3FF78F71-A36C-08FF-B7C7-D5E74F95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50961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E10AD14D-D19D-3C48-ECAD-C92AE07A031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endParaRPr lang="sr-Latn-RS">
              <a:ea typeface="+mj-lt"/>
              <a:cs typeface="+mj-lt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16D4EF56-F0EC-6606-DB15-BA0A8A58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Vidžeti – COLUMN &amp; ROW</a:t>
            </a:r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CD12B934-30B7-0090-8D30-53823F20D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48DAFE4C-8140-6A91-3912-1670382D7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Slika 6" descr="Slika na kojoj se nalazi tekst&#10;&#10;Opis je automatski generisan">
            <a:extLst>
              <a:ext uri="{FF2B5EF4-FFF2-40B4-BE49-F238E27FC236}">
                <a16:creationId xmlns:a16="http://schemas.microsoft.com/office/drawing/2014/main" id="{6CB45BFC-8106-37A2-A988-5746DD41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52" y="1544638"/>
            <a:ext cx="4433730" cy="4327532"/>
          </a:xfrm>
          <a:prstGeom prst="rect">
            <a:avLst/>
          </a:prstGeom>
        </p:spPr>
      </p:pic>
      <p:pic>
        <p:nvPicPr>
          <p:cNvPr id="7" name="Slika 7" descr="Slika na kojoj se nalazi tekst, snimak ekrana, vizitkarta, vektorska grafika&#10;&#10;Opis je automatski generisan">
            <a:extLst>
              <a:ext uri="{FF2B5EF4-FFF2-40B4-BE49-F238E27FC236}">
                <a16:creationId xmlns:a16="http://schemas.microsoft.com/office/drawing/2014/main" id="{32668ED9-2CDE-F562-E6DE-60A100D9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18" y="1544638"/>
            <a:ext cx="3409319" cy="43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5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 descr="Slika na kojoj se nalazi sto&#10;&#10;Opis je automatski generisan">
            <a:extLst>
              <a:ext uri="{FF2B5EF4-FFF2-40B4-BE49-F238E27FC236}">
                <a16:creationId xmlns:a16="http://schemas.microsoft.com/office/drawing/2014/main" id="{C4DEC3E7-77ED-5210-89B1-9A599FBBA75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7500596" y="1585009"/>
            <a:ext cx="2673248" cy="4399467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07241F32-3031-C228-E96A-60CCDFD7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Vidžeti</a:t>
            </a:r>
            <a:r>
              <a:rPr lang="sr-Latn-RS"/>
              <a:t> – CONTAINER &amp; STACK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BF682822-1060-BCE8-8618-79A13018A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AA96EB50-56E7-B31E-042C-F0DB2BBF0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7">
            <a:extLst>
              <a:ext uri="{FF2B5EF4-FFF2-40B4-BE49-F238E27FC236}">
                <a16:creationId xmlns:a16="http://schemas.microsoft.com/office/drawing/2014/main" id="{2A0C798D-4642-3EDB-95F3-D5125178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293" y="1585009"/>
            <a:ext cx="3278113" cy="439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3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>
            <a:extLst>
              <a:ext uri="{FF2B5EF4-FFF2-40B4-BE49-F238E27FC236}">
                <a16:creationId xmlns:a16="http://schemas.microsoft.com/office/drawing/2014/main" id="{D6289791-0C34-7D92-7C43-6727C3DE56E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58813" y="1625405"/>
            <a:ext cx="4162044" cy="4232937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1BDD8F77-759C-4C47-9921-D3DF427B8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>
                <a:ea typeface="+mj-lt"/>
                <a:cs typeface="+mj-lt"/>
              </a:rPr>
              <a:t>Vidžeti</a:t>
            </a:r>
            <a:r>
              <a:rPr lang="sr-Latn-RS"/>
              <a:t> – TEXT &amp; BUTTON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95197F72-9F19-350D-733E-DC145DA94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14BB074A-7F3A-178F-AB2D-F62542E9E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7" descr="Slika na kojoj se nalazi tekst&#10;&#10;Opis je automatski generisan">
            <a:extLst>
              <a:ext uri="{FF2B5EF4-FFF2-40B4-BE49-F238E27FC236}">
                <a16:creationId xmlns:a16="http://schemas.microsoft.com/office/drawing/2014/main" id="{0923DD34-22FB-3209-656E-25736F3D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675" y="2573928"/>
            <a:ext cx="6260512" cy="233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9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0EECAE8A-4DC4-6F4C-69F2-F4C0320303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Stanje koje želite da delite u mnogim delovima vaše aplikacije - deljeno stanje</a:t>
            </a:r>
            <a:endParaRPr lang="sr-Latn-RS"/>
          </a:p>
          <a:p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Primeri stanja aplikacije: </a:t>
            </a:r>
          </a:p>
          <a:p>
            <a:pPr lvl="5"/>
            <a:r>
              <a:rPr lang="sr-Latn-RS">
                <a:solidFill>
                  <a:schemeClr val="tx2"/>
                </a:solidFill>
                <a:ea typeface="+mj-lt"/>
                <a:cs typeface="+mj-lt"/>
              </a:rPr>
              <a:t>Korisnička podešavanja </a:t>
            </a:r>
          </a:p>
          <a:p>
            <a:pPr lvl="5">
              <a:buChar char="•"/>
            </a:pPr>
            <a:r>
              <a:rPr lang="sr-Latn-RS">
                <a:solidFill>
                  <a:schemeClr val="tx2"/>
                </a:solidFill>
                <a:ea typeface="+mj-lt"/>
                <a:cs typeface="+mj-lt"/>
              </a:rPr>
              <a:t>Informacije za prijavu </a:t>
            </a:r>
          </a:p>
          <a:p>
            <a:pPr lvl="5">
              <a:buChar char="•"/>
            </a:pPr>
            <a:r>
              <a:rPr lang="sr-Latn-RS">
                <a:solidFill>
                  <a:schemeClr val="tx2"/>
                </a:solidFill>
                <a:ea typeface="+mj-lt"/>
                <a:cs typeface="+mj-lt"/>
              </a:rPr>
              <a:t>Obaveštenja u aplikaciji za društveno umrežavanje</a:t>
            </a:r>
            <a:endParaRPr lang="sr-Latn-RS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r-Latn-RS">
              <a:solidFill>
                <a:schemeClr val="tx2"/>
              </a:solidFill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Lokalno stanje - obično se nalazi u jednom vidžetu</a:t>
            </a:r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Popularni paketi - </a:t>
            </a:r>
            <a:r>
              <a:rPr lang="sr-Latn-RS" b="1" err="1">
                <a:ea typeface="+mj-lt"/>
                <a:cs typeface="+mj-lt"/>
              </a:rPr>
              <a:t>bloc</a:t>
            </a:r>
            <a:r>
              <a:rPr lang="sr-Latn-RS">
                <a:ea typeface="+mj-lt"/>
                <a:cs typeface="+mj-lt"/>
              </a:rPr>
              <a:t>, </a:t>
            </a:r>
            <a:r>
              <a:rPr lang="sr-Latn-RS" err="1">
                <a:ea typeface="+mj-lt"/>
                <a:cs typeface="+mj-lt"/>
              </a:rPr>
              <a:t>provider</a:t>
            </a:r>
            <a:r>
              <a:rPr lang="sr-Latn-RS">
                <a:ea typeface="+mj-lt"/>
                <a:cs typeface="+mj-lt"/>
              </a:rPr>
              <a:t>, </a:t>
            </a:r>
            <a:r>
              <a:rPr lang="sr-Latn-RS" err="1">
                <a:ea typeface="+mj-lt"/>
                <a:cs typeface="+mj-lt"/>
              </a:rPr>
              <a:t>get</a:t>
            </a:r>
            <a:r>
              <a:rPr lang="sr-Latn-RS">
                <a:ea typeface="+mj-lt"/>
                <a:cs typeface="+mj-lt"/>
              </a:rPr>
              <a:t>, </a:t>
            </a:r>
            <a:r>
              <a:rPr lang="sr-Latn-RS" err="1">
                <a:ea typeface="+mj-lt"/>
                <a:cs typeface="+mj-lt"/>
              </a:rPr>
              <a:t>riverpod</a:t>
            </a:r>
            <a:r>
              <a:rPr lang="sr-Latn-RS">
                <a:ea typeface="+mj-lt"/>
                <a:cs typeface="+mj-lt"/>
              </a:rPr>
              <a:t>…</a:t>
            </a: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327888D2-0F37-3007-0366-95D07D92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STATE MANAGEMENT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1D800A8F-1BBC-91F7-EF56-77DF3E31B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D3B41971-3C16-960F-6D21-82927AC82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312980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 descr="Slika na kojoj se nalazi dijagram&#10;&#10;Opis je automatski generisan">
            <a:extLst>
              <a:ext uri="{FF2B5EF4-FFF2-40B4-BE49-F238E27FC236}">
                <a16:creationId xmlns:a16="http://schemas.microsoft.com/office/drawing/2014/main" id="{F65ACDC2-0E04-1762-8CE0-8352863BC63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118079" y="1544638"/>
            <a:ext cx="7955843" cy="4475162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8746E43E-23DC-564F-B382-494798F0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sr-Latn-RS">
                <a:ea typeface="+mj-lt"/>
                <a:cs typeface="+mj-lt"/>
              </a:rPr>
            </a:br>
            <a:r>
              <a:rPr lang="sr-Latn-RS">
                <a:ea typeface="+mj-lt"/>
                <a:cs typeface="+mj-lt"/>
              </a:rPr>
              <a:t>STATE MANAGEMENT</a:t>
            </a:r>
            <a:endParaRPr lang="sr-Latn-RS" b="0">
              <a:ea typeface="+mj-lt"/>
              <a:cs typeface="+mj-lt"/>
            </a:endParaRPr>
          </a:p>
          <a:p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8524A5C7-85D9-3974-C9D3-C5B1989EB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B5060B38-E947-0E40-FD32-703C05CD5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842703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A0A5D5E8-F47F-AA20-B810-89002F49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85" y="2107327"/>
            <a:ext cx="4476600" cy="336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5CC2EB-41BC-9AD6-225E-504C5EB387F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RS" err="1"/>
              <a:t>Unit</a:t>
            </a:r>
            <a:r>
              <a:rPr lang="en-RS"/>
              <a:t> testovi</a:t>
            </a:r>
            <a:endParaRPr lang="sr-Latn-RS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>
              <a:solidFill>
                <a:srgbClr val="1434A0"/>
              </a:solidFill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RS" err="1"/>
              <a:t>Vidžet</a:t>
            </a:r>
            <a:r>
              <a:rPr lang="en-RS"/>
              <a:t> </a:t>
            </a:r>
            <a:r>
              <a:rPr lang="en-RS" err="1"/>
              <a:t>testovi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RS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RS" err="1"/>
              <a:t>Integracioni</a:t>
            </a:r>
            <a:r>
              <a:rPr lang="en-RS"/>
              <a:t> </a:t>
            </a:r>
            <a:r>
              <a:rPr lang="en-RS" err="1"/>
              <a:t>testovi</a:t>
            </a:r>
            <a:endParaRPr lang="en-RS"/>
          </a:p>
          <a:p>
            <a:pPr lvl="2" indent="0">
              <a:lnSpc>
                <a:spcPct val="100000"/>
              </a:lnSpc>
              <a:buNone/>
            </a:pPr>
            <a:endParaRPr lang="en-GB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err="1"/>
              <a:t>Servisi</a:t>
            </a:r>
            <a:r>
              <a:rPr lang="en-GB"/>
              <a:t> </a:t>
            </a:r>
            <a:r>
              <a:rPr lang="en-GB" err="1"/>
              <a:t>kontinuirane</a:t>
            </a:r>
            <a:r>
              <a:rPr lang="en-GB"/>
              <a:t> </a:t>
            </a:r>
            <a:r>
              <a:rPr lang="en-GB" err="1"/>
              <a:t>integracije</a:t>
            </a:r>
          </a:p>
          <a:p>
            <a:pPr marL="638175" lvl="2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/>
              <a:t>Alati za </a:t>
            </a:r>
            <a:r>
              <a:rPr lang="en-GB" err="1"/>
              <a:t>pokrivenost</a:t>
            </a:r>
            <a:r>
              <a:rPr lang="en-GB"/>
              <a:t> </a:t>
            </a:r>
            <a:r>
              <a:rPr lang="en-GB" err="1"/>
              <a:t>koda</a:t>
            </a:r>
            <a:endParaRPr lang="en-GB" err="1">
              <a:solidFill>
                <a:srgbClr val="1434A0"/>
              </a:solidFill>
            </a:endParaRPr>
          </a:p>
          <a:p>
            <a:pPr lvl="2" indent="0">
              <a:lnSpc>
                <a:spcPct val="100000"/>
              </a:lnSpc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FB613-34C4-A2FC-20DE-E0BFE7CE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/>
              <a:t>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68EBE-0E09-FCDF-95CD-41008F81E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8A4D9-E0C7-A8D1-DE25-710F32A00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39159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 descr="Slika na kojoj se nalazi tekst, snimak ekrana, monitor&#10;&#10;Opis je automatski generisan">
            <a:extLst>
              <a:ext uri="{FF2B5EF4-FFF2-40B4-BE49-F238E27FC236}">
                <a16:creationId xmlns:a16="http://schemas.microsoft.com/office/drawing/2014/main" id="{87E2AE3C-45BF-FDD5-6DEB-FEBC5F2676D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3097862" y="1544638"/>
            <a:ext cx="5996276" cy="4475162"/>
          </a:xfrm>
        </p:spPr>
      </p:pic>
      <p:sp>
        <p:nvSpPr>
          <p:cNvPr id="3" name="Naslov 2">
            <a:extLst>
              <a:ext uri="{FF2B5EF4-FFF2-40B4-BE49-F238E27FC236}">
                <a16:creationId xmlns:a16="http://schemas.microsoft.com/office/drawing/2014/main" id="{062564C4-BCD4-55AF-77F9-9159C587D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/>
              <a:t>Testing</a:t>
            </a:r>
            <a:r>
              <a:rPr lang="sr-Latn-RS"/>
              <a:t> - FLUTTER DEVTOOLS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6B9A2D5A-3CE3-89FD-05FF-CEDE2770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586DC5BB-435A-463D-41F6-23C334450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79933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520EA-2843-4F59-BA3E-C5B853A3FD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r>
              <a:rPr lang="nl-NL" err="1">
                <a:ea typeface="+mj-lt"/>
                <a:cs typeface="+mj-lt"/>
              </a:rPr>
              <a:t>Razvijaju</a:t>
            </a:r>
            <a:r>
              <a:rPr lang="nl-NL">
                <a:ea typeface="+mj-lt"/>
                <a:cs typeface="+mj-lt"/>
              </a:rPr>
              <a:t> se specifično za </a:t>
            </a:r>
            <a:r>
              <a:rPr lang="nl-NL" err="1">
                <a:ea typeface="+mj-lt"/>
                <a:cs typeface="+mj-lt"/>
              </a:rPr>
              <a:t>jednu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platformu</a:t>
            </a:r>
            <a:endParaRPr lang="sr-Latn-RS"/>
          </a:p>
          <a:p>
            <a:pPr marL="457200" indent="-457200">
              <a:buChar char="•"/>
            </a:pPr>
            <a:endParaRPr lang="nl-NL">
              <a:ea typeface="+mj-lt"/>
              <a:cs typeface="+mj-lt"/>
            </a:endParaRPr>
          </a:p>
          <a:p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nl-NL" err="1">
                <a:ea typeface="+mj-lt"/>
                <a:cs typeface="+mj-lt"/>
              </a:rPr>
              <a:t>Podrazumeva</a:t>
            </a:r>
            <a:r>
              <a:rPr lang="nl-NL">
                <a:ea typeface="+mj-lt"/>
                <a:cs typeface="+mj-lt"/>
              </a:rPr>
              <a:t> </a:t>
            </a:r>
            <a:r>
              <a:rPr lang="nl-NL" err="1">
                <a:ea typeface="+mj-lt"/>
                <a:cs typeface="+mj-lt"/>
              </a:rPr>
              <a:t>korišćenje</a:t>
            </a:r>
            <a:r>
              <a:rPr lang="nl-NL">
                <a:ea typeface="+mj-lt"/>
                <a:cs typeface="+mj-lt"/>
              </a:rPr>
              <a:t> native </a:t>
            </a:r>
            <a:r>
              <a:rPr lang="nl-NL" err="1">
                <a:ea typeface="+mj-lt"/>
                <a:cs typeface="+mj-lt"/>
              </a:rPr>
              <a:t>jezika</a:t>
            </a:r>
            <a:r>
              <a:rPr lang="nl-NL">
                <a:ea typeface="+mj-lt"/>
                <a:cs typeface="+mj-lt"/>
              </a:rPr>
              <a:t> </a:t>
            </a:r>
            <a:r>
              <a:rPr lang="nl-NL" err="1">
                <a:ea typeface="+mj-lt"/>
                <a:cs typeface="+mj-lt"/>
              </a:rPr>
              <a:t>odgovarajuće</a:t>
            </a:r>
            <a:r>
              <a:rPr lang="nl-NL">
                <a:ea typeface="+mj-lt"/>
                <a:cs typeface="+mj-lt"/>
              </a:rPr>
              <a:t> </a:t>
            </a:r>
            <a:r>
              <a:rPr lang="nl-NL" err="1">
                <a:ea typeface="+mj-lt"/>
                <a:cs typeface="+mj-lt"/>
              </a:rPr>
              <a:t>platforme</a:t>
            </a:r>
            <a:r>
              <a:rPr lang="nl-NL">
                <a:ea typeface="+mj-lt"/>
                <a:cs typeface="+mj-lt"/>
              </a:rPr>
              <a:t> (Swift/</a:t>
            </a:r>
            <a:r>
              <a:rPr lang="nl-NL" err="1">
                <a:ea typeface="+mj-lt"/>
                <a:cs typeface="+mj-lt"/>
              </a:rPr>
              <a:t>Kotlin</a:t>
            </a:r>
            <a:r>
              <a:rPr lang="nl-NL">
                <a:ea typeface="+mj-lt"/>
                <a:cs typeface="+mj-lt"/>
              </a:rPr>
              <a:t>)</a:t>
            </a:r>
            <a:endParaRPr lang="nl-NL"/>
          </a:p>
          <a:p>
            <a:pPr marL="457200" indent="-457200"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nl-NL" err="1">
                <a:ea typeface="+mj-lt"/>
                <a:cs typeface="+mj-lt"/>
              </a:rPr>
              <a:t>Glavna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prednost</a:t>
            </a:r>
            <a:r>
              <a:rPr lang="nl-NL">
                <a:ea typeface="+mj-lt"/>
                <a:cs typeface="+mj-lt"/>
              </a:rPr>
              <a:t> - </a:t>
            </a:r>
            <a:r>
              <a:rPr lang="nl-NL" err="1">
                <a:ea typeface="+mj-lt"/>
                <a:cs typeface="+mj-lt"/>
              </a:rPr>
              <a:t>performanse</a:t>
            </a:r>
            <a:r>
              <a:rPr lang="nl-NL">
                <a:ea typeface="+mj-lt"/>
                <a:cs typeface="+mj-lt"/>
              </a:rPr>
              <a:t>, </a:t>
            </a:r>
            <a:r>
              <a:rPr lang="nl-NL" err="1">
                <a:ea typeface="+mj-lt"/>
                <a:cs typeface="+mj-lt"/>
              </a:rPr>
              <a:t>kompajliraju</a:t>
            </a:r>
            <a:r>
              <a:rPr lang="nl-NL">
                <a:ea typeface="+mj-lt"/>
                <a:cs typeface="+mj-lt"/>
              </a:rPr>
              <a:t> se u „</a:t>
            </a:r>
            <a:r>
              <a:rPr lang="nl-NL" err="1">
                <a:ea typeface="+mj-lt"/>
                <a:cs typeface="+mj-lt"/>
              </a:rPr>
              <a:t>mašinski</a:t>
            </a:r>
            <a:r>
              <a:rPr lang="nl-NL">
                <a:ea typeface="+mj-lt"/>
                <a:cs typeface="+mj-lt"/>
              </a:rPr>
              <a:t>“ </a:t>
            </a:r>
            <a:r>
              <a:rPr lang="nl-NL" err="1">
                <a:ea typeface="+mj-lt"/>
                <a:cs typeface="+mj-lt"/>
              </a:rPr>
              <a:t>kod</a:t>
            </a:r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nl-NL" err="1">
                <a:ea typeface="+mj-lt"/>
                <a:cs typeface="+mj-lt"/>
              </a:rPr>
              <a:t>Najveći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nedostatak</a:t>
            </a:r>
            <a:r>
              <a:rPr lang="nl-NL">
                <a:ea typeface="+mj-lt"/>
                <a:cs typeface="+mj-lt"/>
              </a:rPr>
              <a:t> - za </a:t>
            </a:r>
            <a:r>
              <a:rPr lang="nl-NL" err="1">
                <a:ea typeface="+mj-lt"/>
                <a:cs typeface="+mj-lt"/>
              </a:rPr>
              <a:t>svaku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pojedinačnu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platformu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mora</a:t>
            </a:r>
            <a:r>
              <a:rPr lang="nl-NL">
                <a:ea typeface="+mj-lt"/>
                <a:cs typeface="+mj-lt"/>
              </a:rPr>
              <a:t> se </a:t>
            </a:r>
            <a:r>
              <a:rPr lang="nl-NL" err="1">
                <a:ea typeface="+mj-lt"/>
                <a:cs typeface="+mj-lt"/>
              </a:rPr>
              <a:t>razvijati</a:t>
            </a:r>
            <a:r>
              <a:rPr lang="nl-NL">
                <a:ea typeface="+mj-lt"/>
                <a:cs typeface="+mj-lt"/>
              </a:rPr>
              <a:t> i </a:t>
            </a:r>
            <a:r>
              <a:rPr lang="nl-NL" err="1">
                <a:ea typeface="+mj-lt"/>
                <a:cs typeface="+mj-lt"/>
              </a:rPr>
              <a:t>održavati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poseban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kod</a:t>
            </a:r>
            <a:endParaRPr lang="nl-NL">
              <a:ea typeface="+mj-lt"/>
              <a:cs typeface="+mj-lt"/>
            </a:endParaRPr>
          </a:p>
          <a:p>
            <a:endParaRPr lang="nl-NL">
              <a:ea typeface="+mj-lt"/>
              <a:cs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F3865-20C0-4CA3-B279-80349EF0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NATIVE APLIKACIJE</a:t>
            </a:r>
            <a:endParaRPr lang="sr-Lat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ED99E-F52A-4DF8-9547-1BEF45815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A64F-AFBF-45EA-8260-E0F320815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739779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BACF3312-36DD-2B25-9C5D-70088B4713C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flutter.dev</a:t>
            </a:r>
            <a:r>
              <a:rPr lang="sr-Latn-RS"/>
              <a:t>/</a:t>
            </a:r>
            <a:r>
              <a:rPr lang="sr-Latn-RS" err="1"/>
              <a:t>community</a:t>
            </a:r>
            <a:endParaRPr lang="sr-Latn-RS"/>
          </a:p>
          <a:p>
            <a:endParaRPr lang="sr-Latn-RS"/>
          </a:p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flutter.dev</a:t>
            </a:r>
            <a:r>
              <a:rPr lang="sr-Latn-RS"/>
              <a:t>/</a:t>
            </a:r>
            <a:r>
              <a:rPr lang="sr-Latn-RS" err="1"/>
              <a:t>events</a:t>
            </a:r>
            <a:endParaRPr lang="sr-Latn-RS"/>
          </a:p>
          <a:p>
            <a:endParaRPr lang="sr-Latn-RS"/>
          </a:p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flutter.dev</a:t>
            </a:r>
            <a:r>
              <a:rPr lang="sr-Latn-RS"/>
              <a:t>/</a:t>
            </a:r>
            <a:r>
              <a:rPr lang="sr-Latn-RS" err="1"/>
              <a:t>learn</a:t>
            </a:r>
            <a:endParaRPr lang="sr-Latn-RS"/>
          </a:p>
          <a:p>
            <a:endParaRPr lang="sr-Latn-RS"/>
          </a:p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docs.flutter.dev</a:t>
            </a:r>
            <a:endParaRPr lang="sr-Latn-RS"/>
          </a:p>
          <a:p>
            <a:endParaRPr lang="sr-Latn-RS"/>
          </a:p>
          <a:p>
            <a:r>
              <a:rPr lang="sr-Latn-RS" err="1">
                <a:ea typeface="+mj-lt"/>
                <a:cs typeface="+mj-lt"/>
              </a:rPr>
              <a:t>https</a:t>
            </a:r>
            <a:r>
              <a:rPr lang="sr-Latn-RS">
                <a:ea typeface="+mj-lt"/>
                <a:cs typeface="+mj-lt"/>
              </a:rPr>
              <a:t>://</a:t>
            </a:r>
            <a:r>
              <a:rPr lang="sr-Latn-RS" err="1">
                <a:ea typeface="+mj-lt"/>
                <a:cs typeface="+mj-lt"/>
              </a:rPr>
              <a:t>dart.dev</a:t>
            </a:r>
            <a:endParaRPr lang="sr-Latn-RS"/>
          </a:p>
          <a:p>
            <a:endParaRPr lang="sr-Latn-RS"/>
          </a:p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flutter.dev</a:t>
            </a:r>
            <a:r>
              <a:rPr lang="sr-Latn-RS"/>
              <a:t>/</a:t>
            </a:r>
            <a:r>
              <a:rPr lang="sr-Latn-RS" err="1"/>
              <a:t>games</a:t>
            </a:r>
            <a:endParaRPr lang="sr-Latn-RS"/>
          </a:p>
          <a:p>
            <a:endParaRPr lang="sr-Latn-RS"/>
          </a:p>
          <a:p>
            <a:r>
              <a:rPr lang="sr-Latn-RS" err="1"/>
              <a:t>https</a:t>
            </a:r>
            <a:r>
              <a:rPr lang="sr-Latn-RS"/>
              <a:t>://</a:t>
            </a:r>
            <a:r>
              <a:rPr lang="sr-Latn-RS" err="1"/>
              <a:t>github.com</a:t>
            </a:r>
            <a:r>
              <a:rPr lang="sr-Latn-RS"/>
              <a:t>/</a:t>
            </a:r>
            <a:r>
              <a:rPr lang="sr-Latn-RS" err="1"/>
              <a:t>flutter</a:t>
            </a:r>
            <a:r>
              <a:rPr lang="sr-Latn-RS"/>
              <a:t>/</a:t>
            </a:r>
            <a:r>
              <a:rPr lang="sr-Latn-RS" err="1"/>
              <a:t>flutter</a:t>
            </a:r>
            <a:r>
              <a:rPr lang="sr-Latn-RS"/>
              <a:t>/</a:t>
            </a:r>
            <a:r>
              <a:rPr lang="sr-Latn-RS" err="1"/>
              <a:t>wiki</a:t>
            </a:r>
            <a:r>
              <a:rPr lang="sr-Latn-RS"/>
              <a:t>/</a:t>
            </a:r>
            <a:r>
              <a:rPr lang="sr-Latn-RS" err="1"/>
              <a:t>Roadmap</a:t>
            </a:r>
            <a:endParaRPr lang="sr-Latn-RS"/>
          </a:p>
          <a:p>
            <a:endParaRPr lang="sr-Latn-RS"/>
          </a:p>
          <a:p>
            <a:endParaRPr lang="sr-Latn-RS"/>
          </a:p>
          <a:p>
            <a:endParaRPr lang="sr-Latn-R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5057342-CC52-C4EC-84F8-3B237C28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Materijali za dalje učenje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13A7309B-CD78-D6A4-5CF8-DE220182E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0D32B287-4351-31D1-40CF-47B86DAE0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44631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C000-DBD6-4320-9BAD-663C62925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PITANJA?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BC96-CBE7-4E16-B04C-1780BD839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0ACB6-9E63-40E0-872A-528C7F83A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D539E-97A1-409A-AFE3-429C9861C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62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C000-DBD6-4320-9BAD-663C62925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HVALA NA </a:t>
            </a:r>
            <a:r>
              <a:rPr lang="nl-NL" err="1"/>
              <a:t>PAžNJI</a:t>
            </a:r>
            <a:r>
              <a:rPr lang="nl-NL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DBC96-CBE7-4E16-B04C-1780BD839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/>
              <a:t>:)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0ACB6-9E63-40E0-872A-528C7F83A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ea typeface="+mn-lt"/>
                <a:cs typeface="+mn-lt"/>
              </a:rPr>
              <a:t>Levi9 Global </a:t>
            </a:r>
            <a:r>
              <a:rPr lang="nl-NL" err="1">
                <a:ea typeface="+mn-lt"/>
                <a:cs typeface="+mn-lt"/>
              </a:rPr>
              <a:t>Sourcing</a:t>
            </a:r>
            <a:r>
              <a:rPr lang="nl-NL">
                <a:ea typeface="+mn-lt"/>
                <a:cs typeface="+mn-lt"/>
              </a:rPr>
              <a:t> Balkan </a:t>
            </a:r>
            <a:r>
              <a:rPr lang="nl-NL" err="1">
                <a:ea typeface="+mn-lt"/>
                <a:cs typeface="+mn-lt"/>
              </a:rPr>
              <a:t>d.o.o</a:t>
            </a:r>
            <a:r>
              <a:rPr lang="nl-NL">
                <a:ea typeface="+mn-lt"/>
                <a:cs typeface="+mn-lt"/>
              </a:rPr>
              <a:t>.</a:t>
            </a:r>
            <a:endParaRPr lang="sr-Latn-RS"/>
          </a:p>
          <a:p>
            <a:r>
              <a:rPr lang="nl-NL">
                <a:ea typeface="+mn-lt"/>
                <a:cs typeface="+mn-lt"/>
              </a:rPr>
              <a:t>Novi Sad Offices</a:t>
            </a:r>
            <a:endParaRPr lang="nl-NL"/>
          </a:p>
          <a:p>
            <a:r>
              <a:rPr lang="nl-NL" err="1">
                <a:ea typeface="+mn-lt"/>
                <a:cs typeface="+mn-lt"/>
              </a:rPr>
              <a:t>Trifkovićev</a:t>
            </a:r>
            <a:r>
              <a:rPr lang="nl-NL">
                <a:ea typeface="+mn-lt"/>
                <a:cs typeface="+mn-lt"/>
              </a:rPr>
              <a:t> </a:t>
            </a:r>
            <a:r>
              <a:rPr lang="nl-NL" err="1">
                <a:ea typeface="+mn-lt"/>
                <a:cs typeface="+mn-lt"/>
              </a:rPr>
              <a:t>Trg</a:t>
            </a:r>
            <a:r>
              <a:rPr lang="nl-NL">
                <a:ea typeface="+mn-lt"/>
                <a:cs typeface="+mn-lt"/>
              </a:rPr>
              <a:t> 6</a:t>
            </a:r>
            <a:endParaRPr lang="nl-NL"/>
          </a:p>
          <a:p>
            <a:r>
              <a:rPr lang="nl-NL">
                <a:ea typeface="+mn-lt"/>
                <a:cs typeface="+mn-lt"/>
              </a:rPr>
              <a:t>21000 Novi Sad, </a:t>
            </a:r>
            <a:r>
              <a:rPr lang="nl-NL" err="1">
                <a:ea typeface="+mn-lt"/>
                <a:cs typeface="+mn-lt"/>
              </a:rPr>
              <a:t>Serbia</a:t>
            </a:r>
            <a:endParaRPr lang="nl-NL" err="1"/>
          </a:p>
          <a:p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FD539E-97A1-409A-AFE3-429C9861C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l-NL">
                <a:ea typeface="+mj-lt"/>
                <a:cs typeface="+mj-lt"/>
              </a:rPr>
              <a:t>SERBIA / NOVI SAD</a:t>
            </a:r>
            <a:endParaRPr lang="sr-Latn-RS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19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520EA-2843-4F59-BA3E-C5B853A3FD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err="1">
                <a:ea typeface="+mj-lt"/>
                <a:cs typeface="+mj-lt"/>
              </a:rPr>
              <a:t>Brži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izlazak</a:t>
            </a:r>
            <a:r>
              <a:rPr lang="nl-NL">
                <a:ea typeface="+mj-lt"/>
                <a:cs typeface="+mj-lt"/>
              </a:rPr>
              <a:t> na </a:t>
            </a:r>
            <a:r>
              <a:rPr lang="nl-NL" err="1">
                <a:ea typeface="+mj-lt"/>
                <a:cs typeface="+mj-lt"/>
              </a:rPr>
              <a:t>tržište</a:t>
            </a:r>
            <a:endParaRPr lang="sr-Latn-RS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err="1">
                <a:ea typeface="+mj-lt"/>
                <a:cs typeface="+mj-lt"/>
              </a:rPr>
              <a:t>Manji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troškovi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razvoja</a:t>
            </a: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err="1">
                <a:ea typeface="+mj-lt"/>
                <a:cs typeface="+mj-lt"/>
              </a:rPr>
              <a:t>Jedinstvena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baza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koda</a:t>
            </a:r>
            <a:endParaRPr lang="nl-NL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err="1">
                <a:ea typeface="+mj-lt"/>
                <a:cs typeface="+mj-lt"/>
              </a:rPr>
              <a:t>Mogućnost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ponovne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upotrebe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koda</a:t>
            </a: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err="1">
                <a:ea typeface="+mj-lt"/>
                <a:cs typeface="+mj-lt"/>
              </a:rPr>
              <a:t>Prilika</a:t>
            </a:r>
            <a:r>
              <a:rPr lang="nl-NL">
                <a:ea typeface="+mj-lt"/>
                <a:cs typeface="+mj-lt"/>
              </a:rPr>
              <a:t> da se </a:t>
            </a:r>
            <a:r>
              <a:rPr lang="nl-NL" err="1">
                <a:ea typeface="+mj-lt"/>
                <a:cs typeface="+mj-lt"/>
              </a:rPr>
              <a:t>dopre</a:t>
            </a:r>
            <a:r>
              <a:rPr lang="nl-NL">
                <a:ea typeface="+mj-lt"/>
                <a:cs typeface="+mj-lt"/>
              </a:rPr>
              <a:t> do </a:t>
            </a:r>
            <a:r>
              <a:rPr lang="nl-NL" err="1">
                <a:ea typeface="+mj-lt"/>
                <a:cs typeface="+mj-lt"/>
              </a:rPr>
              <a:t>šireg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broja</a:t>
            </a:r>
            <a:r>
              <a:rPr lang="nl-NL">
                <a:ea typeface="+mj-lt"/>
                <a:cs typeface="+mj-lt"/>
              </a:rPr>
              <a:t> </a:t>
            </a:r>
            <a:r>
              <a:rPr lang="nl-NL" err="1">
                <a:ea typeface="+mj-lt"/>
                <a:cs typeface="+mj-lt"/>
              </a:rPr>
              <a:t>korisnika</a:t>
            </a:r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F3865-20C0-4CA3-B279-80349EF0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CROSS-PLATFORM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ED99E-F52A-4DF8-9547-1BEF45815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A64F-AFBF-45EA-8260-E0F320815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41137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C813BB-E7C0-E7B4-511C-77B3C6AE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CROSS-PLATFORM</a:t>
            </a:r>
            <a:endParaRPr lang="en-R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7C0A1-C457-05B0-1E91-FED92DAAE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92E84-0637-D613-E6B4-549CA98C2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Picture 2" descr="Screenshot--224--2">
            <a:extLst>
              <a:ext uri="{FF2B5EF4-FFF2-40B4-BE49-F238E27FC236}">
                <a16:creationId xmlns:a16="http://schemas.microsoft.com/office/drawing/2014/main" id="{59CB655A-2A68-FF38-E170-349558AC3E0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470416"/>
            <a:ext cx="10873110" cy="441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47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6">
            <a:extLst>
              <a:ext uri="{FF2B5EF4-FFF2-40B4-BE49-F238E27FC236}">
                <a16:creationId xmlns:a16="http://schemas.microsoft.com/office/drawing/2014/main" id="{C50AE4F5-A694-2941-E775-97B6D5E8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559" y="1683611"/>
            <a:ext cx="4446851" cy="3490778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8520EA-2843-4F59-BA3E-C5B853A3FDB8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58813" y="1687878"/>
            <a:ext cx="5168616" cy="3482242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b="1"/>
              <a:t>Flutter</a:t>
            </a:r>
          </a:p>
          <a:p>
            <a:pPr>
              <a:spcAft>
                <a:spcPts val="600"/>
              </a:spcAft>
            </a:pP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err="1"/>
              <a:t>Xamarin</a:t>
            </a: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err="1"/>
              <a:t>Ionic</a:t>
            </a: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err="1"/>
              <a:t>NativeScript</a:t>
            </a: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nl-NL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NL" err="1"/>
              <a:t>React</a:t>
            </a:r>
            <a:r>
              <a:rPr lang="nl-NL"/>
              <a:t> Native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F3865-20C0-4CA3-B279-80349EF0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 anchor="ctr">
            <a:normAutofit/>
          </a:bodyPr>
          <a:lstStyle/>
          <a:p>
            <a:r>
              <a:rPr lang="nl-NL"/>
              <a:t>CROSS-PLATFORM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ED99E-F52A-4DF8-9547-1BEF45815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1371" y="6372229"/>
            <a:ext cx="272256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A64F-AFBF-45EA-8260-E0F320815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7647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947EA83C-6FF7-74F5-BE3E-E7D60578E6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r-Latn-RS">
                <a:ea typeface="+mj-lt"/>
                <a:cs typeface="+mj-lt"/>
              </a:rPr>
              <a:t>Moderan i reaktivan </a:t>
            </a:r>
            <a:r>
              <a:rPr lang="sr-Latn-RS" err="1">
                <a:ea typeface="+mj-lt"/>
                <a:cs typeface="+mj-lt"/>
              </a:rPr>
              <a:t>framework</a:t>
            </a:r>
            <a:r>
              <a:rPr lang="sr-Latn-RS">
                <a:ea typeface="+mj-lt"/>
                <a:cs typeface="+mj-lt"/>
              </a:rPr>
              <a:t> </a:t>
            </a:r>
            <a:endParaRPr lang="sr-Latn-RS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r-Latn-RS">
                <a:ea typeface="+mj-lt"/>
                <a:cs typeface="+mj-lt"/>
              </a:rPr>
              <a:t>Prelepi i fluidni korisnički interfejsi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r-Latn-RS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r-Latn-RS">
                <a:ea typeface="+mj-lt"/>
                <a:cs typeface="+mj-lt"/>
              </a:rPr>
              <a:t>Veliki izbor vidžeta 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sr-Latn-RS">
                <a:ea typeface="+mj-lt"/>
                <a:cs typeface="+mj-lt"/>
              </a:rPr>
              <a:t>Visoke performanse aplikacija </a:t>
            </a:r>
          </a:p>
          <a:p>
            <a:pPr>
              <a:lnSpc>
                <a:spcPct val="100000"/>
              </a:lnSpc>
            </a:pPr>
            <a:endParaRPr lang="sr-Latn-RS">
              <a:ea typeface="+mj-lt"/>
              <a:cs typeface="+mj-lt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1368C2B-C26A-E374-1A9E-C3095B02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ZAŠTo</a:t>
            </a:r>
            <a:r>
              <a:rPr lang="sr-Latn-RS"/>
              <a:t> FLUTTER?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04E4F9B3-529F-E7C1-8FE8-4EBAB3E5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18421E22-D5CE-3182-7638-FE09FD8C2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Slika 6">
            <a:extLst>
              <a:ext uri="{FF2B5EF4-FFF2-40B4-BE49-F238E27FC236}">
                <a16:creationId xmlns:a16="http://schemas.microsoft.com/office/drawing/2014/main" id="{9DE6C936-CFDE-1C7A-CF9B-9FB9AC52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  <p:pic>
        <p:nvPicPr>
          <p:cNvPr id="3074" name="Picture 2" descr="Flutter Platform Guide - Scanbot SDK">
            <a:extLst>
              <a:ext uri="{FF2B5EF4-FFF2-40B4-BE49-F238E27FC236}">
                <a16:creationId xmlns:a16="http://schemas.microsoft.com/office/drawing/2014/main" id="{4C79C22C-0F31-79C7-AC72-038C49A1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298" y="2849670"/>
            <a:ext cx="3210839" cy="30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640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947EA83C-6FF7-74F5-BE3E-E7D60578E6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r>
              <a:rPr lang="sr-Latn-RS" err="1">
                <a:ea typeface="+mj-lt"/>
                <a:cs typeface="+mj-lt"/>
              </a:rPr>
              <a:t>Cross-platform</a:t>
            </a:r>
            <a:r>
              <a:rPr lang="sr-Latn-RS">
                <a:ea typeface="+mj-lt"/>
                <a:cs typeface="+mj-lt"/>
              </a:rPr>
              <a:t> okruženje za razvoj softvera</a:t>
            </a:r>
            <a:endParaRPr lang="sr-Latn-RS"/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Podržava Android, </a:t>
            </a:r>
            <a:r>
              <a:rPr lang="sr-Latn-RS" err="1">
                <a:ea typeface="+mj-lt"/>
                <a:cs typeface="+mj-lt"/>
              </a:rPr>
              <a:t>iOS</a:t>
            </a:r>
            <a:r>
              <a:rPr lang="sr-Latn-RS">
                <a:ea typeface="+mj-lt"/>
                <a:cs typeface="+mj-lt"/>
              </a:rPr>
              <a:t>, Windows, Mac i </a:t>
            </a:r>
            <a:r>
              <a:rPr lang="sr-Latn-RS" err="1">
                <a:ea typeface="+mj-lt"/>
                <a:cs typeface="+mj-lt"/>
              </a:rPr>
              <a:t>Linux</a:t>
            </a:r>
            <a:r>
              <a:rPr lang="sr-Latn-RS">
                <a:ea typeface="+mj-lt"/>
                <a:cs typeface="+mj-lt"/>
              </a:rPr>
              <a:t> kao i za veb aplikacije</a:t>
            </a:r>
            <a:endParaRPr lang="sr-Latn-RS"/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>
              <a:buChar char="•"/>
            </a:pPr>
            <a:r>
              <a:rPr lang="sr-Latn-RS">
                <a:ea typeface="+mj-lt"/>
                <a:cs typeface="+mj-lt"/>
              </a:rPr>
              <a:t>Prva verzija - 2015., prva stabilna verzija - 2018.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1368C2B-C26A-E374-1A9E-C3095B02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Flutter</a:t>
            </a:r>
            <a:endParaRPr lang="sr-Latn-RS"/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04E4F9B3-529F-E7C1-8FE8-4EBAB3E5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18421E22-D5CE-3182-7638-FE09FD8C2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6" name="Slika 6">
            <a:extLst>
              <a:ext uri="{FF2B5EF4-FFF2-40B4-BE49-F238E27FC236}">
                <a16:creationId xmlns:a16="http://schemas.microsoft.com/office/drawing/2014/main" id="{9DE6C936-CFDE-1C7A-CF9B-9FB9AC52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adržaj 1">
            <a:extLst>
              <a:ext uri="{FF2B5EF4-FFF2-40B4-BE49-F238E27FC236}">
                <a16:creationId xmlns:a16="http://schemas.microsoft.com/office/drawing/2014/main" id="{DB5606B1-13F6-28C7-CC89-986206D8CFC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Obezbeđuje UI prilagođen uređaju</a:t>
            </a: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Ključna prednost - korisnički interfejs aplikacije koristi izvorne kontrole na svakoj platformi</a:t>
            </a: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Aplikacije se ne mogu razlikovati od </a:t>
            </a:r>
            <a:r>
              <a:rPr lang="sr-Latn-RS" err="1">
                <a:ea typeface="+mj-lt"/>
                <a:cs typeface="+mj-lt"/>
              </a:rPr>
              <a:t>native</a:t>
            </a:r>
            <a:r>
              <a:rPr lang="sr-Latn-RS">
                <a:ea typeface="+mj-lt"/>
                <a:cs typeface="+mj-lt"/>
              </a:rPr>
              <a:t> aplikacija</a:t>
            </a: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endParaRPr lang="sr-Latn-RS">
              <a:ea typeface="+mj-lt"/>
              <a:cs typeface="+mj-lt"/>
            </a:endParaRPr>
          </a:p>
          <a:p>
            <a:pPr marL="457200" indent="-457200" algn="just">
              <a:buChar char="•"/>
            </a:pPr>
            <a:r>
              <a:rPr lang="sr-Latn-RS">
                <a:ea typeface="+mj-lt"/>
                <a:cs typeface="+mj-lt"/>
              </a:rPr>
              <a:t>Aplikacije se pišu u programskom jeziku Dart</a:t>
            </a:r>
          </a:p>
          <a:p>
            <a:pPr algn="just"/>
            <a:endParaRPr lang="sr-Latn-RS">
              <a:ea typeface="+mj-lt"/>
              <a:cs typeface="+mj-lt"/>
            </a:endParaRPr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D8F4F2C0-53B3-EA6F-CD7C-24D0DDEC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FLUTTER</a:t>
            </a:r>
          </a:p>
        </p:txBody>
      </p:sp>
      <p:sp>
        <p:nvSpPr>
          <p:cNvPr id="4" name="Čuvar mesta za broj slajda 3">
            <a:extLst>
              <a:ext uri="{FF2B5EF4-FFF2-40B4-BE49-F238E27FC236}">
                <a16:creationId xmlns:a16="http://schemas.microsoft.com/office/drawing/2014/main" id="{D6623731-EE63-FCDC-ABF0-0DFA9ED89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Čuvar mesta za podnožje 4">
            <a:extLst>
              <a:ext uri="{FF2B5EF4-FFF2-40B4-BE49-F238E27FC236}">
                <a16:creationId xmlns:a16="http://schemas.microsoft.com/office/drawing/2014/main" id="{A7A113EA-83EB-C0FD-9A8F-83E5F9855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Title of this presentation (Footer Text)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9340F9E5-3CC4-5C72-F448-14114DA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18" y="549490"/>
            <a:ext cx="2743199" cy="7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23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bc96cd75b70f95e7c46bcb1bb9c134b52fad190"/>
</p:tagLst>
</file>

<file path=ppt/theme/theme1.xml><?xml version="1.0" encoding="utf-8"?>
<a:theme xmlns:a="http://schemas.openxmlformats.org/drawingml/2006/main" name="Levi9_PP_Template_16x9_2017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F4F4F4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Levi Nine Blue PC">
      <a:srgbClr val="1434A0"/>
    </a:custClr>
    <a:custClr name="Text Colour Grey PC">
      <a:srgbClr val="706F6F"/>
    </a:custClr>
    <a:custClr name="White">
      <a:srgbClr val="FFFFFF"/>
    </a:custClr>
    <a:custClr name="Grey 1 PC">
      <a:srgbClr val="F4F4F4"/>
    </a:custClr>
    <a:custClr name="Grey 2 PC">
      <a:srgbClr val="D4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Levi Nine Blue Tint 1 SC">
      <a:srgbClr val="004F9F"/>
    </a:custClr>
    <a:custClr name="Levi Nine Blue Tint 2 SC">
      <a:srgbClr val="0069B4"/>
    </a:custClr>
    <a:custClr name="Levi Nine Blue Tint 3 SC">
      <a:srgbClr val="0080C9"/>
    </a:custClr>
    <a:custClr name="Levi Nine Blue Tint 4 SC">
      <a:srgbClr val="0095DB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YELLOW TC">
      <a:srgbClr val="F6FF00"/>
    </a:custClr>
    <a:custClr name="Pale TC">
      <a:srgbClr val="FFD200"/>
    </a:custClr>
    <a:custClr name="Orange TC">
      <a:srgbClr val="FF6608"/>
    </a:custClr>
    <a:custClr name="PINK TC">
      <a:srgbClr val="FF7D77"/>
    </a:custClr>
    <a:custClr name="GREEN TC">
      <a:srgbClr val="00A13A"/>
    </a:custClr>
    <a:custClr name="TEAL TC">
      <a:srgbClr val="00989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Levi 9_2017_PPT [16x9 Template] 20170614.potx" id="{FE47427D-ABDE-4295-BBD4-B2565AC5E40E}" vid="{6406B4DF-DC07-4C8F-BA43-3942A3840C32}"/>
    </a:ext>
  </a:extLst>
</a:theme>
</file>

<file path=ppt/theme/theme2.xml><?xml version="1.0" encoding="utf-8"?>
<a:theme xmlns:a="http://schemas.openxmlformats.org/drawingml/2006/main" name="Office Theme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D4D2D2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D4D2D2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971CE4CEB8914CBF66D4E7ED57FE0C" ma:contentTypeVersion="4" ma:contentTypeDescription="Create a new document." ma:contentTypeScope="" ma:versionID="03fba1cd462ba720f21f02c713936a2c">
  <xsd:schema xmlns:xsd="http://www.w3.org/2001/XMLSchema" xmlns:xs="http://www.w3.org/2001/XMLSchema" xmlns:p="http://schemas.microsoft.com/office/2006/metadata/properties" xmlns:ns2="c98745bd-a910-4f68-8a28-12232fb39790" targetNamespace="http://schemas.microsoft.com/office/2006/metadata/properties" ma:root="true" ma:fieldsID="92418550f83c9c91a7cf7b78d8d3e64e" ns2:_="">
    <xsd:import namespace="c98745bd-a910-4f68-8a28-12232fb39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745bd-a910-4f68-8a28-12232fb39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D98085-1E3F-453E-A715-1B2FD0833F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F174F8-4BCA-42E3-A1B7-DE6CEC2084C2}">
  <ds:schemaRefs>
    <ds:schemaRef ds:uri="c98745bd-a910-4f68-8a28-12232fb3979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901747-05D3-4E7A-ABB1-39CB8E9C5B04}">
  <ds:schemaRefs>
    <ds:schemaRef ds:uri="c98745bd-a910-4f68-8a28-12232fb397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Levi9_PP_Template_16x9_2017</Template>
  <TotalTime>1</TotalTime>
  <Words>910</Words>
  <Application>Microsoft Macintosh PowerPoint</Application>
  <PresentationFormat>Widescreen</PresentationFormat>
  <Paragraphs>279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Arial,Sans-Serif</vt:lpstr>
      <vt:lpstr>Calibri</vt:lpstr>
      <vt:lpstr>Franklin Gothic Book</vt:lpstr>
      <vt:lpstr>ING Me</vt:lpstr>
      <vt:lpstr>Tw Cen MT</vt:lpstr>
      <vt:lpstr>Tw Cen MT</vt:lpstr>
      <vt:lpstr>Levi9_PP_Template_16x9_2017</vt:lpstr>
      <vt:lpstr>UVOD U Flutter </vt:lpstr>
      <vt:lpstr>SADRžaj</vt:lpstr>
      <vt:lpstr>NATIVE APLIKACIJE</vt:lpstr>
      <vt:lpstr>CROSS-PLATFORM</vt:lpstr>
      <vt:lpstr>CROSS-PLATFORM</vt:lpstr>
      <vt:lpstr>CROSS-PLATFORM</vt:lpstr>
      <vt:lpstr>ZAŠTo FLUTTER?</vt:lpstr>
      <vt:lpstr>Flutter</vt:lpstr>
      <vt:lpstr>FLUTTER</vt:lpstr>
      <vt:lpstr>FLUTTER</vt:lpstr>
      <vt:lpstr>DART</vt:lpstr>
      <vt:lpstr>DART</vt:lpstr>
      <vt:lpstr>Paketi</vt:lpstr>
      <vt:lpstr>Paketi</vt:lpstr>
      <vt:lpstr>Method Channel</vt:lpstr>
      <vt:lpstr>RAZVOJNA OKRUŽENJA</vt:lpstr>
      <vt:lpstr>RAZVOJNA OKRUŽENJA </vt:lpstr>
      <vt:lpstr>Vidžeti</vt:lpstr>
      <vt:lpstr>Vidžeti</vt:lpstr>
      <vt:lpstr>Vidžeti – Life Cycle</vt:lpstr>
      <vt:lpstr>Vidžeti</vt:lpstr>
      <vt:lpstr>Vidžeti</vt:lpstr>
      <vt:lpstr>Vidžeti – COLUMN &amp; ROW</vt:lpstr>
      <vt:lpstr>Vidžeti – CONTAINER &amp; STACK</vt:lpstr>
      <vt:lpstr>Vidžeti – TEXT &amp; BUTTON</vt:lpstr>
      <vt:lpstr>STATE MANAGEMENT</vt:lpstr>
      <vt:lpstr> STATE MANAGEMENT </vt:lpstr>
      <vt:lpstr>Testing</vt:lpstr>
      <vt:lpstr>Testing - FLUTTER DEVTOOLS</vt:lpstr>
      <vt:lpstr>Materijali za dalje učenje</vt:lpstr>
      <vt:lpstr>PITANJA?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</dc:title>
  <dc:creator>Vukan Markovic</dc:creator>
  <cp:keywords>Levi 9 2017 PPT [16x9 Reference]</cp:keywords>
  <cp:lastModifiedBy>Vukan Markovic</cp:lastModifiedBy>
  <cp:revision>4</cp:revision>
  <dcterms:created xsi:type="dcterms:W3CDTF">2023-03-22T13:53:41Z</dcterms:created>
  <dcterms:modified xsi:type="dcterms:W3CDTF">2023-05-16T13:16:09Z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0x010100F1971CE4CEB8914CBF66D4E7ED57FE0C</vt:lpwstr>
  </property>
  <property fmtid="{D5CDD505-2E9C-101B-9397-08002B2CF9AE}" pid="3" name="Order">
    <vt:r8>41700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</Properties>
</file>